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omments/modernComment_11A_0.xml" ContentType="application/vnd.ms-powerpoint.comment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Lst>
  <p:notesMasterIdLst>
    <p:notesMasterId r:id="rId31"/>
  </p:notesMasterIdLst>
  <p:sldIdLst>
    <p:sldId id="276" r:id="rId3"/>
    <p:sldId id="257" r:id="rId4"/>
    <p:sldId id="258" r:id="rId5"/>
    <p:sldId id="347" r:id="rId6"/>
    <p:sldId id="348" r:id="rId7"/>
    <p:sldId id="350" r:id="rId8"/>
    <p:sldId id="351" r:id="rId9"/>
    <p:sldId id="352" r:id="rId10"/>
    <p:sldId id="349" r:id="rId11"/>
    <p:sldId id="358" r:id="rId12"/>
    <p:sldId id="361" r:id="rId13"/>
    <p:sldId id="362" r:id="rId14"/>
    <p:sldId id="370" r:id="rId15"/>
    <p:sldId id="376" r:id="rId16"/>
    <p:sldId id="364" r:id="rId17"/>
    <p:sldId id="377" r:id="rId18"/>
    <p:sldId id="288" r:id="rId19"/>
    <p:sldId id="287" r:id="rId20"/>
    <p:sldId id="365" r:id="rId21"/>
    <p:sldId id="379" r:id="rId22"/>
    <p:sldId id="380" r:id="rId23"/>
    <p:sldId id="367" r:id="rId24"/>
    <p:sldId id="261" r:id="rId25"/>
    <p:sldId id="282" r:id="rId26"/>
    <p:sldId id="280" r:id="rId27"/>
    <p:sldId id="290" r:id="rId28"/>
    <p:sldId id="378" r:id="rId29"/>
    <p:sldId id="292"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authors.xml><?xml version="1.0" encoding="utf-8"?>
<p188:authorLst xmlns:a="http://schemas.openxmlformats.org/drawingml/2006/main" xmlns:r="http://schemas.openxmlformats.org/officeDocument/2006/relationships" xmlns:p188="http://schemas.microsoft.com/office/powerpoint/2018/8/main">
  <p188:author id="{EC96E0CA-51FA-A527-7807-10A79A035F14}" name="P. Emanuele de Girolamo" initials="Pd" userId="0904003093b7d3af"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E7F2E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94660"/>
  </p:normalViewPr>
  <p:slideViewPr>
    <p:cSldViewPr snapToGrid="0">
      <p:cViewPr varScale="1">
        <p:scale>
          <a:sx n="105" d="100"/>
          <a:sy n="105" d="100"/>
        </p:scale>
        <p:origin x="774"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microsoft.com/office/2018/10/relationships/authors" Target="author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tableStyles" Target="tableStyles.xml"/><Relationship Id="rId8" Type="http://schemas.openxmlformats.org/officeDocument/2006/relationships/slide" Target="slides/slide6.xml"/></Relationships>
</file>

<file path=ppt/comments/modernComment_11A_0.xml><?xml version="1.0" encoding="utf-8"?>
<p188:cmLst xmlns:a="http://schemas.openxmlformats.org/drawingml/2006/main" xmlns:r="http://schemas.openxmlformats.org/officeDocument/2006/relationships" xmlns:p188="http://schemas.microsoft.com/office/powerpoint/2018/8/main">
  <p188:cm id="{E16875F2-BEE6-42E3-B7B9-3AC7FBE609EB}" authorId="{EC96E0CA-51FA-A527-7807-10A79A035F14}" created="2026-07-22T13:34:56.505">
    <pc:sldMkLst xmlns:pc="http://schemas.microsoft.com/office/powerpoint/2013/main/command">
      <pc:docMk/>
      <pc:sldMk cId="0" sldId="282"/>
    </pc:sldMkLst>
    <p188:txBody>
      <a:bodyPr/>
      <a:lstStyle/>
      <a:p>
        <a:r>
          <a:rPr lang="en-US"/>
          <a:t>Reddito  e competenze </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9548A02-52A0-48DA-9D1E-56CA06314774}" type="datetimeFigureOut">
              <a:rPr lang="en-US" smtClean="0"/>
              <a:t>7/23/2026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CC9AAB3-E630-4BDD-80DB-7314C925D103}" type="slidenum">
              <a:rPr lang="en-US" smtClean="0"/>
              <a:t>‹#›</a:t>
            </a:fld>
            <a:endParaRPr lang="en-US"/>
          </a:p>
        </p:txBody>
      </p:sp>
    </p:spTree>
    <p:extLst>
      <p:ext uri="{BB962C8B-B14F-4D97-AF65-F5344CB8AC3E}">
        <p14:creationId xmlns:p14="http://schemas.microsoft.com/office/powerpoint/2010/main" val="34519175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Slide di apertura. Presentazione dei risultati dell'indagine condotta dal DSPS Unifi in collaborazione con SPI CGIL Toscana.</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2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2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2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2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Slide di sintesi del campione APP — SPI CGIL Toscana. Tutte le percentuali ricalcolate dal MASTER FILE Survey e riconciliate con il file 02.</a:t>
            </a:r>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Sostituisce la slide con i tre tachimetri. Il riconoscimento economico negativo è 52,4% (7,7% per niente + 44,7% poco), non 53%.</a:t>
            </a:r>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1D294C-7B3B-71E0-CBC8-48FF14ADB48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C3B771A-3C8D-01EE-2C0A-E5061B1BBCA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74ED30C-CD13-F3C2-7BCA-6B801ACB418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115796A-B63A-3AA8-EA06-EF339F573A6C}"/>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7403806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2E319D-DEC9-F5E2-1929-C40238E7765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90507B7-3150-869E-FEB1-60BBBD21D32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80B57D0-3AE0-A6FF-2B45-946A52952E9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1103046-FDB9-7B2E-DC92-8699EF333C1D}"/>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2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7679559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2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2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2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2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1597819"/>
            <a:ext cx="5829300" cy="1102519"/>
          </a:xfrm>
        </p:spPr>
        <p:txBody>
          <a:bodyPr/>
          <a:lstStyle/>
          <a:p>
            <a:r>
              <a:rPr lang="en-US"/>
              <a:t>Click to edit Master title style</a:t>
            </a:r>
          </a:p>
        </p:txBody>
      </p:sp>
      <p:sp>
        <p:nvSpPr>
          <p:cNvPr id="3" name="Subtitle 2"/>
          <p:cNvSpPr>
            <a:spLocks noGrp="1"/>
          </p:cNvSpPr>
          <p:nvPr>
            <p:ph type="subTitle" idx="1"/>
          </p:nvPr>
        </p:nvSpPr>
        <p:spPr>
          <a:xfrm>
            <a:off x="1028700" y="2914650"/>
            <a:ext cx="4800600" cy="131445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7/21/2026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399037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7/21/2026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921959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72050" y="205979"/>
            <a:ext cx="154305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42900" y="205979"/>
            <a:ext cx="451485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7/21/2026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815909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DEFAUL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7159937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512922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7/21/2026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156696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41735" y="3305176"/>
            <a:ext cx="5829300" cy="1021556"/>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541735" y="2180035"/>
            <a:ext cx="5829300" cy="1125140"/>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7/21/2026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887106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42900" y="1200151"/>
            <a:ext cx="302895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486150" y="1200151"/>
            <a:ext cx="302895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7/21/2026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294703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42900" y="1151335"/>
            <a:ext cx="3030141"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342900" y="1631156"/>
            <a:ext cx="3030141"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483769" y="1151335"/>
            <a:ext cx="3031331"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3483769" y="1631156"/>
            <a:ext cx="3031331"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7/21/2026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90728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7/21/2026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393046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7/21/2026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386987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42900" y="204787"/>
            <a:ext cx="2256235" cy="871538"/>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2681287" y="204788"/>
            <a:ext cx="3833813"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42900" y="1076326"/>
            <a:ext cx="2256235"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7/21/2026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029398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44216" y="3600450"/>
            <a:ext cx="4114800" cy="425054"/>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344216" y="459581"/>
            <a:ext cx="41148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1344216" y="4025503"/>
            <a:ext cx="41148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7/21/2026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162833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F1F1F4"/>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42900" y="205979"/>
            <a:ext cx="61722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42900" y="1200151"/>
            <a:ext cx="61722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42900" y="4767263"/>
            <a:ext cx="16002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1D8BD707-D9CF-40AE-B4C6-C98DA3205C09}" type="datetimeFigureOut">
              <a:rPr lang="en-US" smtClean="0"/>
              <a:pPr/>
              <a:t>7/21/2026</a:t>
            </a:fld>
            <a:endParaRPr lang="en-US"/>
          </a:p>
        </p:txBody>
      </p:sp>
      <p:sp>
        <p:nvSpPr>
          <p:cNvPr id="5" name="Footer Placeholder 4"/>
          <p:cNvSpPr>
            <a:spLocks noGrp="1"/>
          </p:cNvSpPr>
          <p:nvPr>
            <p:ph type="ftr" sz="quarter" idx="3"/>
          </p:nvPr>
        </p:nvSpPr>
        <p:spPr>
          <a:xfrm>
            <a:off x="2343150" y="4767263"/>
            <a:ext cx="21717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914900" y="4767263"/>
            <a:ext cx="16002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20784982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90892246"/>
      </p:ext>
    </p:extLst>
  </p:cSld>
  <p:clrMap bg1="lt1" tx1="dk1" bg2="lt2" tx2="dk2" accent1="accent1" accent2="accent2" accent3="accent3" accent4="accent4" accent5="accent5" accent6="accent6" hlink="hlink" folHlink="folHlink"/>
  <p:sldLayoutIdLst>
    <p:sldLayoutId id="2147483674" r:id="rId1"/>
  </p:sldLayoutIdLst>
  <p:hf sldNum="0" hdr="0" ftr="0" dt="0"/>
  <p:txStyles>
    <p:titleStyle>
      <a:lvl1pPr algn="ctr" defTabSz="914378" rtl="0" eaLnBrk="1" latinLnBrk="0" hangingPunct="1">
        <a:spcBef>
          <a:spcPct val="0"/>
        </a:spcBef>
        <a:buNone/>
        <a:defRPr sz="4400" kern="1200">
          <a:solidFill>
            <a:schemeClr val="tx1"/>
          </a:solidFill>
          <a:latin typeface="+mj-lt"/>
          <a:ea typeface="+mj-ea"/>
          <a:cs typeface="+mj-cs"/>
        </a:defRPr>
      </a:lvl1pPr>
    </p:titleStyle>
    <p:bodyStyle>
      <a:lvl1pPr marL="342892" indent="-342892" algn="l" defTabSz="914378"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31" indent="-285743" algn="l" defTabSz="914378"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972" indent="-228594" algn="l" defTabSz="914378"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160"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348"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2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microsoft.com/office/2018/10/relationships/comments" Target="../comments/modernComment_11A_0.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15.png"/><Relationship Id="rId7"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hyperlink" Target="mailto:dario.raspanti@unifi.it" TargetMode="External"/><Relationship Id="rId5" Type="http://schemas.openxmlformats.org/officeDocument/2006/relationships/hyperlink" Target="mailto:pasquale.degirolamo@unifi.it" TargetMode="External"/><Relationship Id="rId4" Type="http://schemas.openxmlformats.org/officeDocument/2006/relationships/hyperlink" Target="mailto:annalisa.tonarelli@unifi.it" TargetMode="External"/><Relationship Id="rId9" Type="http://schemas.openxmlformats.org/officeDocument/2006/relationships/image" Target="../media/image6.png"/></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rgbClr val="F1F1F4"/>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Shape 0"/>
          <p:cNvSpPr/>
          <p:nvPr/>
        </p:nvSpPr>
        <p:spPr>
          <a:xfrm>
            <a:off x="1" y="0"/>
            <a:ext cx="12191695" cy="6858000"/>
          </a:xfrm>
          <a:prstGeom prst="rect">
            <a:avLst/>
          </a:prstGeom>
          <a:solidFill>
            <a:schemeClr val="bg2"/>
          </a:solidFill>
          <a:ln>
            <a:noFill/>
          </a:ln>
        </p:spPr>
        <p:txBody>
          <a:bodyPr/>
          <a:lstStyle/>
          <a:p>
            <a:pPr defTabSz="685800"/>
            <a:endParaRPr lang="en-US" dirty="0">
              <a:solidFill>
                <a:prstClr val="black"/>
              </a:solidFill>
              <a:latin typeface="Aptos" panose="020B0004020202020204" pitchFamily="34" charset="0"/>
            </a:endParaRPr>
          </a:p>
        </p:txBody>
      </p:sp>
      <p:sp>
        <p:nvSpPr>
          <p:cNvPr id="5" name="Text 3"/>
          <p:cNvSpPr/>
          <p:nvPr/>
        </p:nvSpPr>
        <p:spPr>
          <a:xfrm>
            <a:off x="640080" y="1051560"/>
            <a:ext cx="8229600" cy="274320"/>
          </a:xfrm>
          <a:prstGeom prst="rect">
            <a:avLst/>
          </a:prstGeom>
          <a:noFill/>
          <a:ln/>
        </p:spPr>
        <p:txBody>
          <a:bodyPr wrap="square" lIns="0" tIns="0" rIns="0" bIns="0" rtlCol="0" anchor="ctr"/>
          <a:lstStyle/>
          <a:p>
            <a:pPr defTabSz="685800"/>
            <a:r>
              <a:rPr lang="en-US" b="1" kern="0" spc="250" dirty="0">
                <a:solidFill>
                  <a:srgbClr val="C2405A"/>
                </a:solidFill>
                <a:latin typeface="Aptos" panose="020B0004020202020204" pitchFamily="34" charset="0"/>
                <a:ea typeface="Calibri" pitchFamily="34" charset="-122"/>
                <a:cs typeface="Calibri" pitchFamily="34" charset="-120"/>
              </a:rPr>
              <a:t>ASSEMBLEA DELLE LEGHE  ·  SPI CGIL TOSCANA</a:t>
            </a:r>
            <a:endParaRPr lang="en-US" dirty="0">
              <a:solidFill>
                <a:prstClr val="black"/>
              </a:solidFill>
              <a:latin typeface="Aptos" panose="020B0004020202020204" pitchFamily="34" charset="0"/>
            </a:endParaRPr>
          </a:p>
        </p:txBody>
      </p:sp>
      <p:sp>
        <p:nvSpPr>
          <p:cNvPr id="6" name="Text 4"/>
          <p:cNvSpPr/>
          <p:nvPr/>
        </p:nvSpPr>
        <p:spPr>
          <a:xfrm>
            <a:off x="640080" y="1600200"/>
            <a:ext cx="11170920" cy="1737360"/>
          </a:xfrm>
          <a:prstGeom prst="rect">
            <a:avLst/>
          </a:prstGeom>
          <a:noFill/>
          <a:ln/>
        </p:spPr>
        <p:txBody>
          <a:bodyPr wrap="square" lIns="0" tIns="0" rIns="0" bIns="0" rtlCol="0" anchor="t"/>
          <a:lstStyle/>
          <a:p>
            <a:pPr defTabSz="685800">
              <a:lnSpc>
                <a:spcPts val="5400"/>
              </a:lnSpc>
            </a:pPr>
            <a:r>
              <a:rPr lang="en-US" sz="5400" b="1" dirty="0">
                <a:solidFill>
                  <a:srgbClr val="C0504D">
                    <a:lumMod val="75000"/>
                  </a:srgbClr>
                </a:solidFill>
                <a:effectLst>
                  <a:outerShdw blurRad="38100" dist="38100" dir="2700000" algn="tl">
                    <a:srgbClr val="000000">
                      <a:alpha val="43137"/>
                    </a:srgbClr>
                  </a:outerShdw>
                </a:effectLst>
                <a:latin typeface="Aptos" panose="020B0004020202020204" pitchFamily="34" charset="0"/>
                <a:ea typeface="Cambria" pitchFamily="34" charset="-122"/>
                <a:cs typeface="Cambria" pitchFamily="34" charset="-120"/>
              </a:rPr>
              <a:t>Attività post-pensionamento</a:t>
            </a:r>
            <a:endParaRPr lang="en-US" sz="5400" dirty="0">
              <a:solidFill>
                <a:srgbClr val="C0504D">
                  <a:lumMod val="75000"/>
                </a:srgbClr>
              </a:solidFill>
              <a:effectLst>
                <a:outerShdw blurRad="38100" dist="38100" dir="2700000" algn="tl">
                  <a:srgbClr val="000000">
                    <a:alpha val="43137"/>
                  </a:srgbClr>
                </a:outerShdw>
              </a:effectLst>
              <a:latin typeface="Aptos" panose="020B0004020202020204" pitchFamily="34" charset="0"/>
            </a:endParaRPr>
          </a:p>
          <a:p>
            <a:pPr defTabSz="685800">
              <a:lnSpc>
                <a:spcPts val="5400"/>
              </a:lnSpc>
            </a:pPr>
            <a:r>
              <a:rPr lang="en-US" sz="5400" b="1" dirty="0">
                <a:solidFill>
                  <a:srgbClr val="C0504D">
                    <a:lumMod val="75000"/>
                  </a:srgbClr>
                </a:solidFill>
                <a:effectLst>
                  <a:outerShdw blurRad="38100" dist="38100" dir="2700000" algn="tl">
                    <a:srgbClr val="000000">
                      <a:alpha val="43137"/>
                    </a:srgbClr>
                  </a:outerShdw>
                </a:effectLst>
                <a:latin typeface="Aptos" panose="020B0004020202020204" pitchFamily="34" charset="0"/>
                <a:ea typeface="Cambria" pitchFamily="34" charset="-122"/>
                <a:cs typeface="Cambria" pitchFamily="34" charset="-120"/>
              </a:rPr>
              <a:t>in Toscana</a:t>
            </a:r>
            <a:endParaRPr lang="en-US" sz="5400" dirty="0">
              <a:solidFill>
                <a:srgbClr val="C0504D">
                  <a:lumMod val="75000"/>
                </a:srgbClr>
              </a:solidFill>
              <a:effectLst>
                <a:outerShdw blurRad="38100" dist="38100" dir="2700000" algn="tl">
                  <a:srgbClr val="000000">
                    <a:alpha val="43137"/>
                  </a:srgbClr>
                </a:outerShdw>
              </a:effectLst>
              <a:latin typeface="Aptos" panose="020B0004020202020204" pitchFamily="34" charset="0"/>
            </a:endParaRPr>
          </a:p>
        </p:txBody>
      </p:sp>
      <p:sp>
        <p:nvSpPr>
          <p:cNvPr id="7" name="Text 5"/>
          <p:cNvSpPr/>
          <p:nvPr/>
        </p:nvSpPr>
        <p:spPr>
          <a:xfrm>
            <a:off x="640080" y="3429000"/>
            <a:ext cx="8412480" cy="411480"/>
          </a:xfrm>
          <a:prstGeom prst="rect">
            <a:avLst/>
          </a:prstGeom>
          <a:noFill/>
          <a:ln/>
        </p:spPr>
        <p:txBody>
          <a:bodyPr wrap="square" lIns="0" tIns="0" rIns="0" bIns="0" rtlCol="0" anchor="ctr"/>
          <a:lstStyle/>
          <a:p>
            <a:pPr defTabSz="685800"/>
            <a:r>
              <a:rPr lang="en-US" sz="2400" i="1" dirty="0">
                <a:solidFill>
                  <a:prstClr val="black"/>
                </a:solidFill>
                <a:latin typeface="Aptos" panose="020B0004020202020204" pitchFamily="34" charset="0"/>
                <a:ea typeface="Calibri" pitchFamily="34" charset="-122"/>
                <a:cs typeface="Calibri" pitchFamily="34" charset="-120"/>
              </a:rPr>
              <a:t>Dinamiche e traiettorie su campione CGIL</a:t>
            </a:r>
            <a:endParaRPr lang="en-US" sz="2400" dirty="0">
              <a:solidFill>
                <a:prstClr val="black"/>
              </a:solidFill>
              <a:latin typeface="Aptos" panose="020B0004020202020204" pitchFamily="34" charset="0"/>
            </a:endParaRPr>
          </a:p>
        </p:txBody>
      </p:sp>
      <p:sp>
        <p:nvSpPr>
          <p:cNvPr id="8" name="Shape 6"/>
          <p:cNvSpPr/>
          <p:nvPr/>
        </p:nvSpPr>
        <p:spPr>
          <a:xfrm>
            <a:off x="640080" y="4069080"/>
            <a:ext cx="2011680" cy="18288"/>
          </a:xfrm>
          <a:prstGeom prst="rect">
            <a:avLst/>
          </a:prstGeom>
          <a:solidFill>
            <a:srgbClr val="C2405A"/>
          </a:solidFill>
          <a:ln w="12700">
            <a:solidFill>
              <a:srgbClr val="333333"/>
            </a:solidFill>
            <a:prstDash val="solid"/>
          </a:ln>
        </p:spPr>
        <p:txBody>
          <a:bodyPr/>
          <a:lstStyle/>
          <a:p>
            <a:pPr defTabSz="685800"/>
            <a:endParaRPr lang="en-US">
              <a:solidFill>
                <a:prstClr val="black"/>
              </a:solidFill>
              <a:latin typeface="Aptos" panose="020B0004020202020204" pitchFamily="34" charset="0"/>
            </a:endParaRPr>
          </a:p>
        </p:txBody>
      </p:sp>
      <p:sp>
        <p:nvSpPr>
          <p:cNvPr id="9" name="Text 7"/>
          <p:cNvSpPr/>
          <p:nvPr/>
        </p:nvSpPr>
        <p:spPr>
          <a:xfrm>
            <a:off x="640080" y="4315968"/>
            <a:ext cx="8412480" cy="310896"/>
          </a:xfrm>
          <a:prstGeom prst="rect">
            <a:avLst/>
          </a:prstGeom>
          <a:noFill/>
          <a:ln/>
        </p:spPr>
        <p:txBody>
          <a:bodyPr wrap="square" lIns="0" tIns="0" rIns="0" bIns="0" rtlCol="0" anchor="ctr"/>
          <a:lstStyle/>
          <a:p>
            <a:pPr defTabSz="685800"/>
            <a:r>
              <a:rPr lang="en-US" sz="2100" b="1" dirty="0">
                <a:solidFill>
                  <a:prstClr val="black">
                    <a:lumMod val="75000"/>
                    <a:lumOff val="25000"/>
                  </a:prstClr>
                </a:solidFill>
                <a:latin typeface="Aptos" panose="020B0004020202020204" pitchFamily="34" charset="0"/>
                <a:ea typeface="Calibri" pitchFamily="34" charset="-122"/>
                <a:cs typeface="Calibri" pitchFamily="34" charset="-120"/>
              </a:rPr>
              <a:t>Annalisa Tonarelli  ·  Dario Raspanti  ·  P. Emanuele De Girolamo</a:t>
            </a:r>
            <a:endParaRPr lang="en-US" sz="2100" dirty="0">
              <a:solidFill>
                <a:prstClr val="black">
                  <a:lumMod val="75000"/>
                  <a:lumOff val="25000"/>
                </a:prstClr>
              </a:solidFill>
              <a:latin typeface="Aptos" panose="020B0004020202020204" pitchFamily="34" charset="0"/>
            </a:endParaRPr>
          </a:p>
        </p:txBody>
      </p:sp>
      <p:sp>
        <p:nvSpPr>
          <p:cNvPr id="10" name="Text 8"/>
          <p:cNvSpPr/>
          <p:nvPr/>
        </p:nvSpPr>
        <p:spPr>
          <a:xfrm>
            <a:off x="640080" y="4626864"/>
            <a:ext cx="8412480" cy="310896"/>
          </a:xfrm>
          <a:prstGeom prst="rect">
            <a:avLst/>
          </a:prstGeom>
          <a:noFill/>
          <a:ln/>
        </p:spPr>
        <p:txBody>
          <a:bodyPr wrap="square" lIns="0" tIns="0" rIns="0" bIns="0" rtlCol="0" anchor="ctr"/>
          <a:lstStyle/>
          <a:p>
            <a:pPr defTabSz="685800"/>
            <a:r>
              <a:rPr lang="en-US" sz="1300" dirty="0">
                <a:solidFill>
                  <a:prstClr val="black"/>
                </a:solidFill>
                <a:latin typeface="Aptos" panose="020B0004020202020204" pitchFamily="34" charset="0"/>
                <a:ea typeface="Calibri" pitchFamily="34" charset="-122"/>
                <a:cs typeface="Calibri" pitchFamily="34" charset="-120"/>
              </a:rPr>
              <a:t>Dipartimento di Scienze Politiche e Sociali — Università di Firenze</a:t>
            </a:r>
            <a:endParaRPr lang="en-US" sz="1300" dirty="0">
              <a:solidFill>
                <a:prstClr val="black"/>
              </a:solidFill>
              <a:latin typeface="Aptos" panose="020B0004020202020204" pitchFamily="34" charset="0"/>
            </a:endParaRPr>
          </a:p>
        </p:txBody>
      </p:sp>
      <p:sp>
        <p:nvSpPr>
          <p:cNvPr id="11" name="Text 9"/>
          <p:cNvSpPr/>
          <p:nvPr/>
        </p:nvSpPr>
        <p:spPr>
          <a:xfrm>
            <a:off x="640080" y="5212080"/>
            <a:ext cx="8412480" cy="310896"/>
          </a:xfrm>
          <a:prstGeom prst="rect">
            <a:avLst/>
          </a:prstGeom>
          <a:noFill/>
          <a:ln/>
        </p:spPr>
        <p:txBody>
          <a:bodyPr wrap="square" lIns="0" tIns="0" rIns="0" bIns="0" rtlCol="0" anchor="ctr"/>
          <a:lstStyle/>
          <a:p>
            <a:pPr defTabSz="685800"/>
            <a:r>
              <a:rPr lang="en-US" sz="1300" b="1" dirty="0">
                <a:solidFill>
                  <a:prstClr val="black"/>
                </a:solidFill>
                <a:latin typeface="Aptos" panose="020B0004020202020204" pitchFamily="34" charset="0"/>
                <a:ea typeface="Calibri" pitchFamily="34" charset="-122"/>
                <a:cs typeface="Calibri" pitchFamily="34" charset="-120"/>
              </a:rPr>
              <a:t>Fortezza Nuova, Livorno  ·  24 luglio 2026</a:t>
            </a:r>
            <a:endParaRPr lang="en-US" sz="1300" b="1" dirty="0">
              <a:solidFill>
                <a:prstClr val="black"/>
              </a:solidFill>
              <a:latin typeface="Aptos" panose="020B0004020202020204" pitchFamily="34" charset="0"/>
            </a:endParaRPr>
          </a:p>
        </p:txBody>
      </p:sp>
      <p:pic>
        <p:nvPicPr>
          <p:cNvPr id="13" name="Picture 12">
            <a:extLst>
              <a:ext uri="{FF2B5EF4-FFF2-40B4-BE49-F238E27FC236}">
                <a16:creationId xmlns:a16="http://schemas.microsoft.com/office/drawing/2014/main" id="{7DDFE8D2-359B-7FDD-BB65-B9CAE8FE9B7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39450" y="5029200"/>
            <a:ext cx="1185246" cy="1645291"/>
          </a:xfrm>
          <a:prstGeom prst="rect">
            <a:avLst/>
          </a:prstGeom>
        </p:spPr>
      </p:pic>
      <p:pic>
        <p:nvPicPr>
          <p:cNvPr id="15" name="Picture 14">
            <a:extLst>
              <a:ext uri="{FF2B5EF4-FFF2-40B4-BE49-F238E27FC236}">
                <a16:creationId xmlns:a16="http://schemas.microsoft.com/office/drawing/2014/main" id="{31C159CB-3008-8A5F-9ACE-8B2DE7895D2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57304" y="5463459"/>
            <a:ext cx="2557511" cy="116420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a:extLst>
            <a:ext uri="{FF2B5EF4-FFF2-40B4-BE49-F238E27FC236}">
              <a16:creationId xmlns:a16="http://schemas.microsoft.com/office/drawing/2014/main" id="{774A9E93-8E21-E072-D572-CA4975926362}"/>
            </a:ext>
          </a:extLst>
        </p:cNvPr>
        <p:cNvGrpSpPr/>
        <p:nvPr/>
      </p:nvGrpSpPr>
      <p:grpSpPr>
        <a:xfrm>
          <a:off x="0" y="0"/>
          <a:ext cx="0" cy="0"/>
          <a:chOff x="0" y="0"/>
          <a:chExt cx="0" cy="0"/>
        </a:xfrm>
      </p:grpSpPr>
      <p:sp>
        <p:nvSpPr>
          <p:cNvPr id="2" name="Text 0">
            <a:extLst>
              <a:ext uri="{FF2B5EF4-FFF2-40B4-BE49-F238E27FC236}">
                <a16:creationId xmlns:a16="http://schemas.microsoft.com/office/drawing/2014/main" id="{5DF4FB87-8C94-2CC7-99DB-B4DC6EF9E50E}"/>
              </a:ext>
            </a:extLst>
          </p:cNvPr>
          <p:cNvSpPr/>
          <p:nvPr/>
        </p:nvSpPr>
        <p:spPr>
          <a:xfrm>
            <a:off x="473867" y="378881"/>
            <a:ext cx="11244266" cy="514300"/>
          </a:xfrm>
          <a:prstGeom prst="rect">
            <a:avLst/>
          </a:prstGeom>
          <a:noFill/>
          <a:ln/>
        </p:spPr>
        <p:txBody>
          <a:bodyPr wrap="square" lIns="0" tIns="0" rIns="0" bIns="0" rtlCol="0" anchor="ctr"/>
          <a:lstStyle/>
          <a:p>
            <a:pPr defTabSz="685732"/>
            <a:r>
              <a:rPr lang="en-US" sz="3300" b="1" dirty="0" err="1">
                <a:solidFill>
                  <a:srgbClr val="14181C"/>
                </a:solidFill>
                <a:latin typeface="Aptos" panose="020B0004020202020204" pitchFamily="34" charset="0"/>
                <a:ea typeface="Calibri" pitchFamily="34" charset="-122"/>
                <a:cs typeface="Calibri" pitchFamily="34" charset="-120"/>
              </a:rPr>
              <a:t>Anatomia</a:t>
            </a:r>
            <a:r>
              <a:rPr lang="en-US" sz="3300" b="1" dirty="0">
                <a:solidFill>
                  <a:srgbClr val="14181C"/>
                </a:solidFill>
                <a:latin typeface="Aptos" panose="020B0004020202020204" pitchFamily="34" charset="0"/>
                <a:ea typeface="Calibri" pitchFamily="34" charset="-122"/>
                <a:cs typeface="Calibri" pitchFamily="34" charset="-120"/>
              </a:rPr>
              <a:t> del Lavoro post-pensione: </a:t>
            </a:r>
            <a:r>
              <a:rPr lang="en-US" sz="3300" b="1" dirty="0" err="1">
                <a:solidFill>
                  <a:srgbClr val="14181C"/>
                </a:solidFill>
                <a:latin typeface="Aptos" panose="020B0004020202020204" pitchFamily="34" charset="0"/>
                <a:ea typeface="Calibri" pitchFamily="34" charset="-122"/>
                <a:cs typeface="Calibri" pitchFamily="34" charset="-120"/>
              </a:rPr>
              <a:t>flessibile</a:t>
            </a:r>
            <a:r>
              <a:rPr lang="en-US" sz="3300" b="1" dirty="0">
                <a:solidFill>
                  <a:srgbClr val="14181C"/>
                </a:solidFill>
                <a:latin typeface="Aptos" panose="020B0004020202020204" pitchFamily="34" charset="0"/>
                <a:ea typeface="Calibri" pitchFamily="34" charset="-122"/>
                <a:cs typeface="Calibri" pitchFamily="34" charset="-120"/>
              </a:rPr>
              <a:t> e </a:t>
            </a:r>
            <a:r>
              <a:rPr lang="en-US" sz="3300" b="1" dirty="0" err="1">
                <a:solidFill>
                  <a:srgbClr val="14181C"/>
                </a:solidFill>
                <a:latin typeface="Aptos" panose="020B0004020202020204" pitchFamily="34" charset="0"/>
                <a:ea typeface="Calibri" pitchFamily="34" charset="-122"/>
                <a:cs typeface="Calibri" pitchFamily="34" charset="-120"/>
              </a:rPr>
              <a:t>immediato</a:t>
            </a:r>
            <a:endParaRPr lang="en-US" sz="3300" dirty="0">
              <a:solidFill>
                <a:prstClr val="black"/>
              </a:solidFill>
              <a:latin typeface="Aptos" panose="020B0004020202020204" pitchFamily="34" charset="0"/>
            </a:endParaRPr>
          </a:p>
        </p:txBody>
      </p:sp>
      <p:sp>
        <p:nvSpPr>
          <p:cNvPr id="3" name="Text 1">
            <a:extLst>
              <a:ext uri="{FF2B5EF4-FFF2-40B4-BE49-F238E27FC236}">
                <a16:creationId xmlns:a16="http://schemas.microsoft.com/office/drawing/2014/main" id="{B96C4D15-F589-0E0B-649A-2D0105C3FAE8}"/>
              </a:ext>
            </a:extLst>
          </p:cNvPr>
          <p:cNvSpPr/>
          <p:nvPr/>
        </p:nvSpPr>
        <p:spPr>
          <a:xfrm>
            <a:off x="617161" y="926075"/>
            <a:ext cx="10971728" cy="425155"/>
          </a:xfrm>
          <a:prstGeom prst="rect">
            <a:avLst/>
          </a:prstGeom>
          <a:noFill/>
          <a:ln/>
        </p:spPr>
        <p:txBody>
          <a:bodyPr wrap="square" lIns="0" tIns="0" rIns="0" bIns="0" rtlCol="0" anchor="ctr"/>
          <a:lstStyle/>
          <a:p>
            <a:pPr defTabSz="685732">
              <a:lnSpc>
                <a:spcPts val="1650"/>
              </a:lnSpc>
            </a:pPr>
            <a:r>
              <a:rPr lang="en-US" sz="1350" dirty="0">
                <a:solidFill>
                  <a:srgbClr val="6B7A87"/>
                </a:solidFill>
                <a:latin typeface="Aptos" panose="020B0004020202020204" pitchFamily="34" charset="0"/>
                <a:ea typeface="Calibri" pitchFamily="34" charset="-122"/>
                <a:cs typeface="Calibri" pitchFamily="34" charset="-120"/>
              </a:rPr>
              <a:t>L’occasione arriva quasi sempre da un contatto che la persona aveva già — l’ex datore, un ex cliente, un familiare — e arriva subito: sette su dieci cominciano prima o immediatamente dopo il pensionamento.</a:t>
            </a:r>
            <a:endParaRPr lang="en-US" sz="1350" dirty="0">
              <a:solidFill>
                <a:prstClr val="black"/>
              </a:solidFill>
              <a:latin typeface="Aptos" panose="020B0004020202020204" pitchFamily="34" charset="0"/>
            </a:endParaRPr>
          </a:p>
        </p:txBody>
      </p:sp>
      <p:sp>
        <p:nvSpPr>
          <p:cNvPr id="5" name="Text 3">
            <a:extLst>
              <a:ext uri="{FF2B5EF4-FFF2-40B4-BE49-F238E27FC236}">
                <a16:creationId xmlns:a16="http://schemas.microsoft.com/office/drawing/2014/main" id="{2AF30A69-FD3B-6CD4-D60D-27E86E6C2746}"/>
              </a:ext>
            </a:extLst>
          </p:cNvPr>
          <p:cNvSpPr/>
          <p:nvPr/>
        </p:nvSpPr>
        <p:spPr>
          <a:xfrm>
            <a:off x="7884174" y="6514798"/>
            <a:ext cx="3977252" cy="288008"/>
          </a:xfrm>
          <a:prstGeom prst="rect">
            <a:avLst/>
          </a:prstGeom>
          <a:noFill/>
          <a:ln/>
        </p:spPr>
        <p:txBody>
          <a:bodyPr wrap="square" lIns="0" tIns="0" rIns="0" bIns="0" rtlCol="0" anchor="ctr"/>
          <a:lstStyle/>
          <a:p>
            <a:pPr defTabSz="685732"/>
            <a:r>
              <a:rPr lang="en-US" sz="788" b="1" dirty="0">
                <a:solidFill>
                  <a:prstClr val="white"/>
                </a:solidFill>
                <a:latin typeface="Aptos" panose="020B0004020202020204" pitchFamily="34" charset="0"/>
                <a:ea typeface="Calibri" pitchFamily="34" charset="-122"/>
                <a:cs typeface="Calibri" pitchFamily="34" charset="-120"/>
              </a:rPr>
              <a:t>Base: 291 persone che svolgono solo lavoro retribuito — il 12,5% del campione analitico</a:t>
            </a:r>
            <a:endParaRPr lang="en-US" sz="788" dirty="0">
              <a:solidFill>
                <a:prstClr val="white"/>
              </a:solidFill>
              <a:latin typeface="Aptos" panose="020B0004020202020204" pitchFamily="34" charset="0"/>
            </a:endParaRPr>
          </a:p>
        </p:txBody>
      </p:sp>
      <p:sp>
        <p:nvSpPr>
          <p:cNvPr id="37" name="Text 35">
            <a:extLst>
              <a:ext uri="{FF2B5EF4-FFF2-40B4-BE49-F238E27FC236}">
                <a16:creationId xmlns:a16="http://schemas.microsoft.com/office/drawing/2014/main" id="{DDC7579B-F155-BB16-7234-DF88BD012C2F}"/>
              </a:ext>
            </a:extLst>
          </p:cNvPr>
          <p:cNvSpPr/>
          <p:nvPr/>
        </p:nvSpPr>
        <p:spPr>
          <a:xfrm>
            <a:off x="617160" y="4718178"/>
            <a:ext cx="5211571" cy="205720"/>
          </a:xfrm>
          <a:prstGeom prst="rect">
            <a:avLst/>
          </a:prstGeom>
          <a:noFill/>
          <a:ln/>
        </p:spPr>
        <p:txBody>
          <a:bodyPr wrap="square" lIns="0" tIns="0" rIns="0" bIns="0" rtlCol="0" anchor="ctr"/>
          <a:lstStyle/>
          <a:p>
            <a:pPr defTabSz="685732"/>
            <a:r>
              <a:rPr lang="en-US" sz="1500" b="1" kern="0" spc="113" dirty="0">
                <a:solidFill>
                  <a:srgbClr val="A30D22"/>
                </a:solidFill>
                <a:latin typeface="Aptos" panose="020B0004020202020204" pitchFamily="34" charset="0"/>
                <a:ea typeface="Calibri" pitchFamily="34" charset="-122"/>
                <a:cs typeface="Calibri" pitchFamily="34" charset="-120"/>
              </a:rPr>
              <a:t>CHE FORMA HA QUESTO LAVORO</a:t>
            </a:r>
            <a:endParaRPr lang="en-US" sz="1500" dirty="0">
              <a:solidFill>
                <a:prstClr val="black"/>
              </a:solidFill>
              <a:latin typeface="Aptos" panose="020B0004020202020204" pitchFamily="34" charset="0"/>
            </a:endParaRPr>
          </a:p>
        </p:txBody>
      </p:sp>
      <p:sp>
        <p:nvSpPr>
          <p:cNvPr id="38" name="Text 36">
            <a:extLst>
              <a:ext uri="{FF2B5EF4-FFF2-40B4-BE49-F238E27FC236}">
                <a16:creationId xmlns:a16="http://schemas.microsoft.com/office/drawing/2014/main" id="{7B5DADE0-2076-8178-6EAC-C9CFC2992174}"/>
              </a:ext>
            </a:extLst>
          </p:cNvPr>
          <p:cNvSpPr/>
          <p:nvPr/>
        </p:nvSpPr>
        <p:spPr>
          <a:xfrm>
            <a:off x="617160" y="4992472"/>
            <a:ext cx="2125772" cy="315437"/>
          </a:xfrm>
          <a:prstGeom prst="rect">
            <a:avLst/>
          </a:prstGeom>
          <a:noFill/>
          <a:ln/>
        </p:spPr>
        <p:txBody>
          <a:bodyPr wrap="square" lIns="0" tIns="0" rIns="0" bIns="0" rtlCol="0" anchor="ctr"/>
          <a:lstStyle/>
          <a:p>
            <a:pPr algn="r" defTabSz="685732"/>
            <a:r>
              <a:rPr lang="en-US" sz="1200" b="1" dirty="0">
                <a:solidFill>
                  <a:srgbClr val="14181C"/>
                </a:solidFill>
                <a:latin typeface="Aptos" panose="020B0004020202020204" pitchFamily="34" charset="0"/>
                <a:ea typeface="Calibri" pitchFamily="34" charset="-122"/>
                <a:cs typeface="Calibri" pitchFamily="34" charset="-120"/>
              </a:rPr>
              <a:t>Collaborazione occasionale</a:t>
            </a:r>
            <a:endParaRPr lang="en-US" sz="1200" dirty="0">
              <a:solidFill>
                <a:prstClr val="black"/>
              </a:solidFill>
              <a:latin typeface="Aptos" panose="020B0004020202020204" pitchFamily="34" charset="0"/>
            </a:endParaRPr>
          </a:p>
        </p:txBody>
      </p:sp>
      <p:sp>
        <p:nvSpPr>
          <p:cNvPr id="39" name="Shape 37">
            <a:extLst>
              <a:ext uri="{FF2B5EF4-FFF2-40B4-BE49-F238E27FC236}">
                <a16:creationId xmlns:a16="http://schemas.microsoft.com/office/drawing/2014/main" id="{3490306B-5A51-B1E3-7BA9-FC7E6E37A8C0}"/>
              </a:ext>
            </a:extLst>
          </p:cNvPr>
          <p:cNvSpPr/>
          <p:nvPr/>
        </p:nvSpPr>
        <p:spPr>
          <a:xfrm>
            <a:off x="2866365" y="5067902"/>
            <a:ext cx="2125772" cy="164576"/>
          </a:xfrm>
          <a:prstGeom prst="roundRect">
            <a:avLst>
              <a:gd name="adj" fmla="val 50000"/>
            </a:avLst>
          </a:prstGeom>
          <a:solidFill>
            <a:srgbClr val="E8EBF0"/>
          </a:solidFill>
          <a:ln/>
        </p:spPr>
        <p:txBody>
          <a:bodyPr/>
          <a:lstStyle/>
          <a:p>
            <a:pPr defTabSz="685732"/>
            <a:endParaRPr lang="en-US">
              <a:solidFill>
                <a:prstClr val="black"/>
              </a:solidFill>
              <a:latin typeface="Aptos" panose="020B0004020202020204" pitchFamily="34" charset="0"/>
            </a:endParaRPr>
          </a:p>
        </p:txBody>
      </p:sp>
      <p:sp>
        <p:nvSpPr>
          <p:cNvPr id="40" name="Shape 38">
            <a:extLst>
              <a:ext uri="{FF2B5EF4-FFF2-40B4-BE49-F238E27FC236}">
                <a16:creationId xmlns:a16="http://schemas.microsoft.com/office/drawing/2014/main" id="{4559C252-F5B1-E8AF-3F87-3E3D740DC6DC}"/>
              </a:ext>
            </a:extLst>
          </p:cNvPr>
          <p:cNvSpPr/>
          <p:nvPr/>
        </p:nvSpPr>
        <p:spPr>
          <a:xfrm>
            <a:off x="2866365" y="5067902"/>
            <a:ext cx="2125772" cy="164576"/>
          </a:xfrm>
          <a:prstGeom prst="roundRect">
            <a:avLst>
              <a:gd name="adj" fmla="val 50000"/>
            </a:avLst>
          </a:prstGeom>
          <a:solidFill>
            <a:srgbClr val="A30D22"/>
          </a:solidFill>
          <a:ln/>
        </p:spPr>
        <p:txBody>
          <a:bodyPr/>
          <a:lstStyle/>
          <a:p>
            <a:pPr defTabSz="685732"/>
            <a:endParaRPr lang="en-US">
              <a:solidFill>
                <a:prstClr val="black"/>
              </a:solidFill>
              <a:latin typeface="Aptos" panose="020B0004020202020204" pitchFamily="34" charset="0"/>
            </a:endParaRPr>
          </a:p>
        </p:txBody>
      </p:sp>
      <p:sp>
        <p:nvSpPr>
          <p:cNvPr id="41" name="Text 39">
            <a:extLst>
              <a:ext uri="{FF2B5EF4-FFF2-40B4-BE49-F238E27FC236}">
                <a16:creationId xmlns:a16="http://schemas.microsoft.com/office/drawing/2014/main" id="{25E40840-6470-1CA8-0E15-8F8E68B9DA2E}"/>
              </a:ext>
            </a:extLst>
          </p:cNvPr>
          <p:cNvSpPr/>
          <p:nvPr/>
        </p:nvSpPr>
        <p:spPr>
          <a:xfrm>
            <a:off x="5115568" y="4992472"/>
            <a:ext cx="754307" cy="315437"/>
          </a:xfrm>
          <a:prstGeom prst="rect">
            <a:avLst/>
          </a:prstGeom>
          <a:noFill/>
          <a:ln/>
        </p:spPr>
        <p:txBody>
          <a:bodyPr wrap="square" lIns="0" tIns="0" rIns="0" bIns="0" rtlCol="0" anchor="ctr"/>
          <a:lstStyle/>
          <a:p>
            <a:pPr defTabSz="685732"/>
            <a:r>
              <a:rPr lang="en-US" sz="1200" b="1" dirty="0">
                <a:solidFill>
                  <a:srgbClr val="14181C"/>
                </a:solidFill>
                <a:latin typeface="Aptos" panose="020B0004020202020204" pitchFamily="34" charset="0"/>
                <a:ea typeface="Calibri" pitchFamily="34" charset="-122"/>
                <a:cs typeface="Calibri" pitchFamily="34" charset="-120"/>
              </a:rPr>
              <a:t>33,0%</a:t>
            </a:r>
            <a:endParaRPr lang="en-US" sz="1200" dirty="0">
              <a:solidFill>
                <a:prstClr val="black"/>
              </a:solidFill>
              <a:latin typeface="Aptos" panose="020B0004020202020204" pitchFamily="34" charset="0"/>
            </a:endParaRPr>
          </a:p>
        </p:txBody>
      </p:sp>
      <p:sp>
        <p:nvSpPr>
          <p:cNvPr id="42" name="Text 40">
            <a:extLst>
              <a:ext uri="{FF2B5EF4-FFF2-40B4-BE49-F238E27FC236}">
                <a16:creationId xmlns:a16="http://schemas.microsoft.com/office/drawing/2014/main" id="{38DB1F23-32A5-BF20-82A0-37452459E509}"/>
              </a:ext>
            </a:extLst>
          </p:cNvPr>
          <p:cNvSpPr/>
          <p:nvPr/>
        </p:nvSpPr>
        <p:spPr>
          <a:xfrm>
            <a:off x="617160" y="5307909"/>
            <a:ext cx="2125772" cy="315437"/>
          </a:xfrm>
          <a:prstGeom prst="rect">
            <a:avLst/>
          </a:prstGeom>
          <a:noFill/>
          <a:ln/>
        </p:spPr>
        <p:txBody>
          <a:bodyPr wrap="square" lIns="0" tIns="0" rIns="0" bIns="0" rtlCol="0" anchor="ctr"/>
          <a:lstStyle/>
          <a:p>
            <a:pPr algn="r" defTabSz="685732"/>
            <a:r>
              <a:rPr lang="en-US" sz="1200" b="1" dirty="0">
                <a:solidFill>
                  <a:srgbClr val="14181C"/>
                </a:solidFill>
                <a:latin typeface="Aptos" panose="020B0004020202020204" pitchFamily="34" charset="0"/>
                <a:ea typeface="Calibri" pitchFamily="34" charset="-122"/>
                <a:cs typeface="Calibri" pitchFamily="34" charset="-120"/>
              </a:rPr>
              <a:t>Dipendente part-time</a:t>
            </a:r>
            <a:endParaRPr lang="en-US" sz="1200" dirty="0">
              <a:solidFill>
                <a:prstClr val="black"/>
              </a:solidFill>
              <a:latin typeface="Aptos" panose="020B0004020202020204" pitchFamily="34" charset="0"/>
            </a:endParaRPr>
          </a:p>
        </p:txBody>
      </p:sp>
      <p:sp>
        <p:nvSpPr>
          <p:cNvPr id="43" name="Shape 41">
            <a:extLst>
              <a:ext uri="{FF2B5EF4-FFF2-40B4-BE49-F238E27FC236}">
                <a16:creationId xmlns:a16="http://schemas.microsoft.com/office/drawing/2014/main" id="{F1DFD470-B462-F09D-9841-68A703E11B70}"/>
              </a:ext>
            </a:extLst>
          </p:cNvPr>
          <p:cNvSpPr/>
          <p:nvPr/>
        </p:nvSpPr>
        <p:spPr>
          <a:xfrm>
            <a:off x="2866365" y="5383339"/>
            <a:ext cx="2125772" cy="164576"/>
          </a:xfrm>
          <a:prstGeom prst="roundRect">
            <a:avLst>
              <a:gd name="adj" fmla="val 50000"/>
            </a:avLst>
          </a:prstGeom>
          <a:solidFill>
            <a:srgbClr val="E8EBF0"/>
          </a:solidFill>
          <a:ln/>
        </p:spPr>
        <p:txBody>
          <a:bodyPr/>
          <a:lstStyle/>
          <a:p>
            <a:pPr defTabSz="685732"/>
            <a:endParaRPr lang="en-US">
              <a:solidFill>
                <a:prstClr val="black"/>
              </a:solidFill>
              <a:latin typeface="Aptos" panose="020B0004020202020204" pitchFamily="34" charset="0"/>
            </a:endParaRPr>
          </a:p>
        </p:txBody>
      </p:sp>
      <p:sp>
        <p:nvSpPr>
          <p:cNvPr id="44" name="Shape 42">
            <a:extLst>
              <a:ext uri="{FF2B5EF4-FFF2-40B4-BE49-F238E27FC236}">
                <a16:creationId xmlns:a16="http://schemas.microsoft.com/office/drawing/2014/main" id="{C7121769-20B0-35B7-821C-22CAD1438F36}"/>
              </a:ext>
            </a:extLst>
          </p:cNvPr>
          <p:cNvSpPr/>
          <p:nvPr/>
        </p:nvSpPr>
        <p:spPr>
          <a:xfrm>
            <a:off x="2866365" y="5383339"/>
            <a:ext cx="2015056" cy="164576"/>
          </a:xfrm>
          <a:prstGeom prst="roundRect">
            <a:avLst>
              <a:gd name="adj" fmla="val 50000"/>
            </a:avLst>
          </a:prstGeom>
          <a:solidFill>
            <a:srgbClr val="A30D22"/>
          </a:solidFill>
          <a:ln/>
        </p:spPr>
        <p:txBody>
          <a:bodyPr/>
          <a:lstStyle/>
          <a:p>
            <a:pPr defTabSz="685732"/>
            <a:endParaRPr lang="en-US">
              <a:solidFill>
                <a:prstClr val="black"/>
              </a:solidFill>
              <a:latin typeface="Aptos" panose="020B0004020202020204" pitchFamily="34" charset="0"/>
            </a:endParaRPr>
          </a:p>
        </p:txBody>
      </p:sp>
      <p:sp>
        <p:nvSpPr>
          <p:cNvPr id="45" name="Text 43">
            <a:extLst>
              <a:ext uri="{FF2B5EF4-FFF2-40B4-BE49-F238E27FC236}">
                <a16:creationId xmlns:a16="http://schemas.microsoft.com/office/drawing/2014/main" id="{97451AAE-B248-41F9-B45D-D475848BEB1C}"/>
              </a:ext>
            </a:extLst>
          </p:cNvPr>
          <p:cNvSpPr/>
          <p:nvPr/>
        </p:nvSpPr>
        <p:spPr>
          <a:xfrm>
            <a:off x="5115568" y="5307909"/>
            <a:ext cx="754307" cy="315437"/>
          </a:xfrm>
          <a:prstGeom prst="rect">
            <a:avLst/>
          </a:prstGeom>
          <a:noFill/>
          <a:ln/>
        </p:spPr>
        <p:txBody>
          <a:bodyPr wrap="square" lIns="0" tIns="0" rIns="0" bIns="0" rtlCol="0" anchor="ctr"/>
          <a:lstStyle/>
          <a:p>
            <a:pPr defTabSz="685732"/>
            <a:r>
              <a:rPr lang="en-US" sz="1200" b="1" dirty="0">
                <a:solidFill>
                  <a:srgbClr val="14181C"/>
                </a:solidFill>
                <a:latin typeface="Aptos" panose="020B0004020202020204" pitchFamily="34" charset="0"/>
                <a:ea typeface="Calibri" pitchFamily="34" charset="-122"/>
                <a:cs typeface="Calibri" pitchFamily="34" charset="-120"/>
              </a:rPr>
              <a:t>31,3%</a:t>
            </a:r>
            <a:endParaRPr lang="en-US" sz="1200" dirty="0">
              <a:solidFill>
                <a:prstClr val="black"/>
              </a:solidFill>
              <a:latin typeface="Aptos" panose="020B0004020202020204" pitchFamily="34" charset="0"/>
            </a:endParaRPr>
          </a:p>
        </p:txBody>
      </p:sp>
      <p:sp>
        <p:nvSpPr>
          <p:cNvPr id="46" name="Text 44">
            <a:extLst>
              <a:ext uri="{FF2B5EF4-FFF2-40B4-BE49-F238E27FC236}">
                <a16:creationId xmlns:a16="http://schemas.microsoft.com/office/drawing/2014/main" id="{D3610D6C-3072-FD6E-E140-D838CCF9ADEE}"/>
              </a:ext>
            </a:extLst>
          </p:cNvPr>
          <p:cNvSpPr/>
          <p:nvPr/>
        </p:nvSpPr>
        <p:spPr>
          <a:xfrm>
            <a:off x="617160" y="5623346"/>
            <a:ext cx="2125772" cy="315437"/>
          </a:xfrm>
          <a:prstGeom prst="rect">
            <a:avLst/>
          </a:prstGeom>
          <a:noFill/>
          <a:ln/>
        </p:spPr>
        <p:txBody>
          <a:bodyPr wrap="square" lIns="0" tIns="0" rIns="0" bIns="0" rtlCol="0" anchor="ctr"/>
          <a:lstStyle/>
          <a:p>
            <a:pPr algn="r" defTabSz="685732"/>
            <a:r>
              <a:rPr lang="en-US" sz="1200" b="1" dirty="0">
                <a:solidFill>
                  <a:srgbClr val="14181C"/>
                </a:solidFill>
                <a:latin typeface="Aptos" panose="020B0004020202020204" pitchFamily="34" charset="0"/>
                <a:ea typeface="Calibri" pitchFamily="34" charset="-122"/>
                <a:cs typeface="Calibri" pitchFamily="34" charset="-120"/>
              </a:rPr>
              <a:t>Informale, non dichiarato</a:t>
            </a:r>
            <a:endParaRPr lang="en-US" sz="1200" dirty="0">
              <a:solidFill>
                <a:prstClr val="black"/>
              </a:solidFill>
              <a:latin typeface="Aptos" panose="020B0004020202020204" pitchFamily="34" charset="0"/>
            </a:endParaRPr>
          </a:p>
        </p:txBody>
      </p:sp>
      <p:sp>
        <p:nvSpPr>
          <p:cNvPr id="47" name="Shape 45">
            <a:extLst>
              <a:ext uri="{FF2B5EF4-FFF2-40B4-BE49-F238E27FC236}">
                <a16:creationId xmlns:a16="http://schemas.microsoft.com/office/drawing/2014/main" id="{03758108-DD71-3B3A-3E73-E2D323424ABA}"/>
              </a:ext>
            </a:extLst>
          </p:cNvPr>
          <p:cNvSpPr/>
          <p:nvPr/>
        </p:nvSpPr>
        <p:spPr>
          <a:xfrm>
            <a:off x="2866365" y="5698777"/>
            <a:ext cx="2125772" cy="164576"/>
          </a:xfrm>
          <a:prstGeom prst="roundRect">
            <a:avLst>
              <a:gd name="adj" fmla="val 50000"/>
            </a:avLst>
          </a:prstGeom>
          <a:solidFill>
            <a:srgbClr val="E8EBF0"/>
          </a:solidFill>
          <a:ln/>
        </p:spPr>
        <p:txBody>
          <a:bodyPr/>
          <a:lstStyle/>
          <a:p>
            <a:pPr defTabSz="685732"/>
            <a:endParaRPr lang="en-US">
              <a:solidFill>
                <a:prstClr val="black"/>
              </a:solidFill>
              <a:latin typeface="Aptos" panose="020B0004020202020204" pitchFamily="34" charset="0"/>
            </a:endParaRPr>
          </a:p>
        </p:txBody>
      </p:sp>
      <p:sp>
        <p:nvSpPr>
          <p:cNvPr id="48" name="Shape 46">
            <a:extLst>
              <a:ext uri="{FF2B5EF4-FFF2-40B4-BE49-F238E27FC236}">
                <a16:creationId xmlns:a16="http://schemas.microsoft.com/office/drawing/2014/main" id="{79CF8FF2-AF89-9CF6-3DCC-2B8C0FBF8817}"/>
              </a:ext>
            </a:extLst>
          </p:cNvPr>
          <p:cNvSpPr/>
          <p:nvPr/>
        </p:nvSpPr>
        <p:spPr>
          <a:xfrm>
            <a:off x="2866364" y="5698777"/>
            <a:ext cx="730735" cy="164576"/>
          </a:xfrm>
          <a:prstGeom prst="roundRect">
            <a:avLst>
              <a:gd name="adj" fmla="val 50000"/>
            </a:avLst>
          </a:prstGeom>
          <a:solidFill>
            <a:srgbClr val="A30D22"/>
          </a:solidFill>
          <a:ln/>
        </p:spPr>
        <p:txBody>
          <a:bodyPr/>
          <a:lstStyle/>
          <a:p>
            <a:pPr defTabSz="685732"/>
            <a:endParaRPr lang="en-US">
              <a:solidFill>
                <a:prstClr val="black"/>
              </a:solidFill>
              <a:latin typeface="Aptos" panose="020B0004020202020204" pitchFamily="34" charset="0"/>
            </a:endParaRPr>
          </a:p>
        </p:txBody>
      </p:sp>
      <p:sp>
        <p:nvSpPr>
          <p:cNvPr id="49" name="Text 47">
            <a:extLst>
              <a:ext uri="{FF2B5EF4-FFF2-40B4-BE49-F238E27FC236}">
                <a16:creationId xmlns:a16="http://schemas.microsoft.com/office/drawing/2014/main" id="{830ACC96-217A-741F-6850-ADC4B640B379}"/>
              </a:ext>
            </a:extLst>
          </p:cNvPr>
          <p:cNvSpPr/>
          <p:nvPr/>
        </p:nvSpPr>
        <p:spPr>
          <a:xfrm>
            <a:off x="5115568" y="5623346"/>
            <a:ext cx="754307" cy="315437"/>
          </a:xfrm>
          <a:prstGeom prst="rect">
            <a:avLst/>
          </a:prstGeom>
          <a:noFill/>
          <a:ln/>
        </p:spPr>
        <p:txBody>
          <a:bodyPr wrap="square" lIns="0" tIns="0" rIns="0" bIns="0" rtlCol="0" anchor="ctr"/>
          <a:lstStyle/>
          <a:p>
            <a:pPr defTabSz="685732"/>
            <a:r>
              <a:rPr lang="en-US" sz="1200" b="1" dirty="0">
                <a:solidFill>
                  <a:srgbClr val="14181C"/>
                </a:solidFill>
                <a:latin typeface="Aptos" panose="020B0004020202020204" pitchFamily="34" charset="0"/>
                <a:ea typeface="Calibri" pitchFamily="34" charset="-122"/>
                <a:cs typeface="Calibri" pitchFamily="34" charset="-120"/>
              </a:rPr>
              <a:t>11,3%</a:t>
            </a:r>
            <a:endParaRPr lang="en-US" sz="1200" dirty="0">
              <a:solidFill>
                <a:prstClr val="black"/>
              </a:solidFill>
              <a:latin typeface="Aptos" panose="020B0004020202020204" pitchFamily="34" charset="0"/>
            </a:endParaRPr>
          </a:p>
        </p:txBody>
      </p:sp>
      <p:sp>
        <p:nvSpPr>
          <p:cNvPr id="50" name="Text 48">
            <a:extLst>
              <a:ext uri="{FF2B5EF4-FFF2-40B4-BE49-F238E27FC236}">
                <a16:creationId xmlns:a16="http://schemas.microsoft.com/office/drawing/2014/main" id="{7A9F087B-22A5-91B6-E787-47C0E27C368E}"/>
              </a:ext>
            </a:extLst>
          </p:cNvPr>
          <p:cNvSpPr/>
          <p:nvPr/>
        </p:nvSpPr>
        <p:spPr>
          <a:xfrm>
            <a:off x="617160" y="5938783"/>
            <a:ext cx="2125772" cy="315437"/>
          </a:xfrm>
          <a:prstGeom prst="rect">
            <a:avLst/>
          </a:prstGeom>
          <a:noFill/>
          <a:ln/>
        </p:spPr>
        <p:txBody>
          <a:bodyPr wrap="square" lIns="0" tIns="0" rIns="0" bIns="0" rtlCol="0" anchor="ctr"/>
          <a:lstStyle/>
          <a:p>
            <a:pPr algn="r" defTabSz="685732"/>
            <a:r>
              <a:rPr lang="en-US" sz="1200" dirty="0">
                <a:solidFill>
                  <a:srgbClr val="6B7A87"/>
                </a:solidFill>
                <a:latin typeface="Aptos" panose="020B0004020202020204" pitchFamily="34" charset="0"/>
                <a:ea typeface="Calibri" pitchFamily="34" charset="-122"/>
                <a:cs typeface="Calibri" pitchFamily="34" charset="-120"/>
              </a:rPr>
              <a:t>P.IVA, impresa, altro</a:t>
            </a:r>
            <a:endParaRPr lang="en-US" sz="1200" dirty="0">
              <a:solidFill>
                <a:prstClr val="black"/>
              </a:solidFill>
              <a:latin typeface="Aptos" panose="020B0004020202020204" pitchFamily="34" charset="0"/>
            </a:endParaRPr>
          </a:p>
        </p:txBody>
      </p:sp>
      <p:sp>
        <p:nvSpPr>
          <p:cNvPr id="51" name="Shape 49">
            <a:extLst>
              <a:ext uri="{FF2B5EF4-FFF2-40B4-BE49-F238E27FC236}">
                <a16:creationId xmlns:a16="http://schemas.microsoft.com/office/drawing/2014/main" id="{7A026A58-3F86-8C45-3205-A8A92F399EB8}"/>
              </a:ext>
            </a:extLst>
          </p:cNvPr>
          <p:cNvSpPr/>
          <p:nvPr/>
        </p:nvSpPr>
        <p:spPr>
          <a:xfrm>
            <a:off x="2866365" y="6014214"/>
            <a:ext cx="2125772" cy="164576"/>
          </a:xfrm>
          <a:prstGeom prst="roundRect">
            <a:avLst>
              <a:gd name="adj" fmla="val 50000"/>
            </a:avLst>
          </a:prstGeom>
          <a:solidFill>
            <a:srgbClr val="E8EBF0"/>
          </a:solidFill>
          <a:ln/>
        </p:spPr>
        <p:txBody>
          <a:bodyPr/>
          <a:lstStyle/>
          <a:p>
            <a:pPr defTabSz="685732"/>
            <a:endParaRPr lang="en-US">
              <a:solidFill>
                <a:prstClr val="black"/>
              </a:solidFill>
              <a:latin typeface="Aptos" panose="020B0004020202020204" pitchFamily="34" charset="0"/>
            </a:endParaRPr>
          </a:p>
        </p:txBody>
      </p:sp>
      <p:sp>
        <p:nvSpPr>
          <p:cNvPr id="52" name="Shape 50">
            <a:extLst>
              <a:ext uri="{FF2B5EF4-FFF2-40B4-BE49-F238E27FC236}">
                <a16:creationId xmlns:a16="http://schemas.microsoft.com/office/drawing/2014/main" id="{6255E3EB-99D2-9BF8-2C0D-AA0A354B6E67}"/>
              </a:ext>
            </a:extLst>
          </p:cNvPr>
          <p:cNvSpPr/>
          <p:nvPr/>
        </p:nvSpPr>
        <p:spPr>
          <a:xfrm>
            <a:off x="2866365" y="6014214"/>
            <a:ext cx="1572185" cy="164576"/>
          </a:xfrm>
          <a:prstGeom prst="roundRect">
            <a:avLst>
              <a:gd name="adj" fmla="val 50000"/>
            </a:avLst>
          </a:prstGeom>
          <a:solidFill>
            <a:srgbClr val="A30D22"/>
          </a:solidFill>
          <a:ln/>
        </p:spPr>
        <p:txBody>
          <a:bodyPr/>
          <a:lstStyle/>
          <a:p>
            <a:pPr defTabSz="685732"/>
            <a:endParaRPr lang="en-US">
              <a:solidFill>
                <a:srgbClr val="C00000"/>
              </a:solidFill>
              <a:latin typeface="Aptos" panose="020B0004020202020204" pitchFamily="34" charset="0"/>
            </a:endParaRPr>
          </a:p>
        </p:txBody>
      </p:sp>
      <p:sp>
        <p:nvSpPr>
          <p:cNvPr id="53" name="Text 51">
            <a:extLst>
              <a:ext uri="{FF2B5EF4-FFF2-40B4-BE49-F238E27FC236}">
                <a16:creationId xmlns:a16="http://schemas.microsoft.com/office/drawing/2014/main" id="{73FE7396-B4D8-40D9-295A-91484D8B4D11}"/>
              </a:ext>
            </a:extLst>
          </p:cNvPr>
          <p:cNvSpPr/>
          <p:nvPr/>
        </p:nvSpPr>
        <p:spPr>
          <a:xfrm>
            <a:off x="5115568" y="5938783"/>
            <a:ext cx="754307" cy="315437"/>
          </a:xfrm>
          <a:prstGeom prst="rect">
            <a:avLst/>
          </a:prstGeom>
          <a:noFill/>
          <a:ln/>
        </p:spPr>
        <p:txBody>
          <a:bodyPr wrap="square" lIns="0" tIns="0" rIns="0" bIns="0" rtlCol="0" anchor="ctr"/>
          <a:lstStyle/>
          <a:p>
            <a:pPr defTabSz="685732"/>
            <a:r>
              <a:rPr lang="en-US" sz="1200" b="1" dirty="0">
                <a:solidFill>
                  <a:srgbClr val="14181C"/>
                </a:solidFill>
                <a:latin typeface="Aptos" panose="020B0004020202020204" pitchFamily="34" charset="0"/>
                <a:ea typeface="Calibri" pitchFamily="34" charset="-122"/>
                <a:cs typeface="Calibri" pitchFamily="34" charset="-120"/>
              </a:rPr>
              <a:t>24,4%</a:t>
            </a:r>
            <a:endParaRPr lang="en-US" sz="1200" dirty="0">
              <a:solidFill>
                <a:prstClr val="black"/>
              </a:solidFill>
              <a:latin typeface="Aptos" panose="020B0004020202020204" pitchFamily="34" charset="0"/>
            </a:endParaRPr>
          </a:p>
        </p:txBody>
      </p:sp>
      <p:sp>
        <p:nvSpPr>
          <p:cNvPr id="54" name="Text 52">
            <a:extLst>
              <a:ext uri="{FF2B5EF4-FFF2-40B4-BE49-F238E27FC236}">
                <a16:creationId xmlns:a16="http://schemas.microsoft.com/office/drawing/2014/main" id="{6611F9A4-5970-135D-A968-5F78C46903F6}"/>
              </a:ext>
            </a:extLst>
          </p:cNvPr>
          <p:cNvSpPr/>
          <p:nvPr/>
        </p:nvSpPr>
        <p:spPr>
          <a:xfrm>
            <a:off x="6481416" y="1594598"/>
            <a:ext cx="5211571" cy="205720"/>
          </a:xfrm>
          <a:prstGeom prst="rect">
            <a:avLst/>
          </a:prstGeom>
          <a:noFill/>
          <a:ln/>
        </p:spPr>
        <p:txBody>
          <a:bodyPr wrap="square" lIns="0" tIns="0" rIns="0" bIns="0" rtlCol="0" anchor="ctr"/>
          <a:lstStyle/>
          <a:p>
            <a:pPr defTabSz="685732"/>
            <a:r>
              <a:rPr lang="en-US" sz="1500" b="1" kern="0" spc="113" dirty="0">
                <a:solidFill>
                  <a:srgbClr val="A30D22"/>
                </a:solidFill>
                <a:latin typeface="Aptos" panose="020B0004020202020204" pitchFamily="34" charset="0"/>
                <a:ea typeface="Calibri" pitchFamily="34" charset="-122"/>
                <a:cs typeface="Calibri" pitchFamily="34" charset="-120"/>
              </a:rPr>
              <a:t>QUANDO È INIZIATA, RISPETTO AL PENSIONAMENTO</a:t>
            </a:r>
            <a:endParaRPr lang="en-US" sz="1500" dirty="0">
              <a:solidFill>
                <a:prstClr val="black"/>
              </a:solidFill>
              <a:latin typeface="Aptos" panose="020B0004020202020204" pitchFamily="34" charset="0"/>
            </a:endParaRPr>
          </a:p>
        </p:txBody>
      </p:sp>
      <p:sp>
        <p:nvSpPr>
          <p:cNvPr id="55" name="Shape 53">
            <a:extLst>
              <a:ext uri="{FF2B5EF4-FFF2-40B4-BE49-F238E27FC236}">
                <a16:creationId xmlns:a16="http://schemas.microsoft.com/office/drawing/2014/main" id="{48117871-7790-B906-2DEB-653C2D921849}"/>
              </a:ext>
            </a:extLst>
          </p:cNvPr>
          <p:cNvSpPr/>
          <p:nvPr/>
        </p:nvSpPr>
        <p:spPr>
          <a:xfrm>
            <a:off x="6445891" y="2935272"/>
            <a:ext cx="1425941" cy="630875"/>
          </a:xfrm>
          <a:prstGeom prst="rect">
            <a:avLst/>
          </a:prstGeom>
          <a:solidFill>
            <a:srgbClr val="3A454F"/>
          </a:solidFill>
          <a:ln/>
        </p:spPr>
        <p:txBody>
          <a:bodyPr/>
          <a:lstStyle/>
          <a:p>
            <a:pPr defTabSz="685732"/>
            <a:endParaRPr lang="en-US">
              <a:solidFill>
                <a:prstClr val="black"/>
              </a:solidFill>
              <a:latin typeface="Aptos" panose="020B0004020202020204" pitchFamily="34" charset="0"/>
            </a:endParaRPr>
          </a:p>
        </p:txBody>
      </p:sp>
      <p:sp>
        <p:nvSpPr>
          <p:cNvPr id="56" name="Text 54">
            <a:extLst>
              <a:ext uri="{FF2B5EF4-FFF2-40B4-BE49-F238E27FC236}">
                <a16:creationId xmlns:a16="http://schemas.microsoft.com/office/drawing/2014/main" id="{C310BC48-2528-6BF0-BE84-C5E01B860B3F}"/>
              </a:ext>
            </a:extLst>
          </p:cNvPr>
          <p:cNvSpPr/>
          <p:nvPr/>
        </p:nvSpPr>
        <p:spPr>
          <a:xfrm>
            <a:off x="6445891" y="2935272"/>
            <a:ext cx="1425941" cy="630875"/>
          </a:xfrm>
          <a:prstGeom prst="rect">
            <a:avLst/>
          </a:prstGeom>
          <a:noFill/>
          <a:ln/>
        </p:spPr>
        <p:txBody>
          <a:bodyPr wrap="square" lIns="0" tIns="0" rIns="0" bIns="0" rtlCol="0" anchor="ctr"/>
          <a:lstStyle/>
          <a:p>
            <a:pPr algn="ctr" defTabSz="685732"/>
            <a:r>
              <a:rPr lang="en-US" sz="1350" b="1" dirty="0">
                <a:solidFill>
                  <a:srgbClr val="FFFFFF"/>
                </a:solidFill>
                <a:latin typeface="Aptos" panose="020B0004020202020204" pitchFamily="34" charset="0"/>
                <a:ea typeface="Calibri" pitchFamily="34" charset="-122"/>
                <a:cs typeface="Calibri" pitchFamily="34" charset="-120"/>
              </a:rPr>
              <a:t>27,8%</a:t>
            </a:r>
            <a:endParaRPr lang="en-US" sz="1350" dirty="0">
              <a:solidFill>
                <a:prstClr val="black"/>
              </a:solidFill>
              <a:latin typeface="Aptos" panose="020B0004020202020204" pitchFamily="34" charset="0"/>
            </a:endParaRPr>
          </a:p>
        </p:txBody>
      </p:sp>
      <p:sp>
        <p:nvSpPr>
          <p:cNvPr id="57" name="Text 55">
            <a:extLst>
              <a:ext uri="{FF2B5EF4-FFF2-40B4-BE49-F238E27FC236}">
                <a16:creationId xmlns:a16="http://schemas.microsoft.com/office/drawing/2014/main" id="{FF07B99C-D83F-5B1C-4783-3525C7334B17}"/>
              </a:ext>
            </a:extLst>
          </p:cNvPr>
          <p:cNvSpPr/>
          <p:nvPr/>
        </p:nvSpPr>
        <p:spPr>
          <a:xfrm>
            <a:off x="6445891" y="3634720"/>
            <a:ext cx="1425941" cy="425155"/>
          </a:xfrm>
          <a:prstGeom prst="rect">
            <a:avLst/>
          </a:prstGeom>
          <a:noFill/>
          <a:ln/>
        </p:spPr>
        <p:txBody>
          <a:bodyPr wrap="square" lIns="0" tIns="0" rIns="0" bIns="0" rtlCol="0" anchor="ctr"/>
          <a:lstStyle/>
          <a:p>
            <a:pPr algn="ctr" defTabSz="685732">
              <a:lnSpc>
                <a:spcPts val="1050"/>
              </a:lnSpc>
            </a:pPr>
            <a:r>
              <a:rPr lang="en-US" sz="1050" dirty="0">
                <a:solidFill>
                  <a:srgbClr val="3A454F"/>
                </a:solidFill>
                <a:latin typeface="Aptos" panose="020B0004020202020204" pitchFamily="34" charset="0"/>
                <a:ea typeface="Calibri" pitchFamily="34" charset="-122"/>
                <a:cs typeface="Calibri" pitchFamily="34" charset="-120"/>
              </a:rPr>
              <a:t>Prima del</a:t>
            </a:r>
            <a:endParaRPr lang="en-US" sz="1050" dirty="0">
              <a:solidFill>
                <a:prstClr val="black"/>
              </a:solidFill>
              <a:latin typeface="Aptos" panose="020B0004020202020204" pitchFamily="34" charset="0"/>
            </a:endParaRPr>
          </a:p>
          <a:p>
            <a:pPr algn="ctr" defTabSz="685732">
              <a:lnSpc>
                <a:spcPts val="1050"/>
              </a:lnSpc>
            </a:pPr>
            <a:r>
              <a:rPr lang="en-US" sz="1050" dirty="0">
                <a:solidFill>
                  <a:srgbClr val="3A454F"/>
                </a:solidFill>
                <a:latin typeface="Aptos" panose="020B0004020202020204" pitchFamily="34" charset="0"/>
                <a:ea typeface="Calibri" pitchFamily="34" charset="-122"/>
                <a:cs typeface="Calibri" pitchFamily="34" charset="-120"/>
              </a:rPr>
              <a:t>pensionamento</a:t>
            </a:r>
            <a:endParaRPr lang="en-US" sz="1050" dirty="0">
              <a:solidFill>
                <a:prstClr val="black"/>
              </a:solidFill>
              <a:latin typeface="Aptos" panose="020B0004020202020204" pitchFamily="34" charset="0"/>
            </a:endParaRPr>
          </a:p>
        </p:txBody>
      </p:sp>
      <p:sp>
        <p:nvSpPr>
          <p:cNvPr id="58" name="Shape 56">
            <a:extLst>
              <a:ext uri="{FF2B5EF4-FFF2-40B4-BE49-F238E27FC236}">
                <a16:creationId xmlns:a16="http://schemas.microsoft.com/office/drawing/2014/main" id="{B4F27CAF-0AAC-65E6-AA9C-2B69BF5536B3}"/>
              </a:ext>
            </a:extLst>
          </p:cNvPr>
          <p:cNvSpPr/>
          <p:nvPr/>
        </p:nvSpPr>
        <p:spPr>
          <a:xfrm>
            <a:off x="7871832" y="2935272"/>
            <a:ext cx="2185074" cy="630875"/>
          </a:xfrm>
          <a:prstGeom prst="rect">
            <a:avLst/>
          </a:prstGeom>
          <a:solidFill>
            <a:srgbClr val="A30D22"/>
          </a:solidFill>
          <a:ln/>
        </p:spPr>
        <p:txBody>
          <a:bodyPr/>
          <a:lstStyle/>
          <a:p>
            <a:pPr defTabSz="685732"/>
            <a:endParaRPr lang="en-US">
              <a:solidFill>
                <a:prstClr val="black"/>
              </a:solidFill>
              <a:latin typeface="Aptos" panose="020B0004020202020204" pitchFamily="34" charset="0"/>
            </a:endParaRPr>
          </a:p>
        </p:txBody>
      </p:sp>
      <p:sp>
        <p:nvSpPr>
          <p:cNvPr id="59" name="Text 57">
            <a:extLst>
              <a:ext uri="{FF2B5EF4-FFF2-40B4-BE49-F238E27FC236}">
                <a16:creationId xmlns:a16="http://schemas.microsoft.com/office/drawing/2014/main" id="{92C01E76-27B6-D8CB-7BF9-0A9BF09857B4}"/>
              </a:ext>
            </a:extLst>
          </p:cNvPr>
          <p:cNvSpPr/>
          <p:nvPr/>
        </p:nvSpPr>
        <p:spPr>
          <a:xfrm>
            <a:off x="7871832" y="2935272"/>
            <a:ext cx="2185074" cy="630875"/>
          </a:xfrm>
          <a:prstGeom prst="rect">
            <a:avLst/>
          </a:prstGeom>
          <a:noFill/>
          <a:ln/>
        </p:spPr>
        <p:txBody>
          <a:bodyPr wrap="square" lIns="0" tIns="0" rIns="0" bIns="0" rtlCol="0" anchor="ctr"/>
          <a:lstStyle/>
          <a:p>
            <a:pPr algn="ctr" defTabSz="685732"/>
            <a:r>
              <a:rPr lang="en-US" sz="1350" b="1" dirty="0">
                <a:solidFill>
                  <a:srgbClr val="FFFFFF"/>
                </a:solidFill>
                <a:latin typeface="Aptos" panose="020B0004020202020204" pitchFamily="34" charset="0"/>
                <a:ea typeface="Calibri" pitchFamily="34" charset="-122"/>
                <a:cs typeface="Calibri" pitchFamily="34" charset="-120"/>
              </a:rPr>
              <a:t>42,6%</a:t>
            </a:r>
            <a:endParaRPr lang="en-US" sz="1350" dirty="0">
              <a:solidFill>
                <a:prstClr val="black"/>
              </a:solidFill>
              <a:latin typeface="Aptos" panose="020B0004020202020204" pitchFamily="34" charset="0"/>
            </a:endParaRPr>
          </a:p>
        </p:txBody>
      </p:sp>
      <p:sp>
        <p:nvSpPr>
          <p:cNvPr id="60" name="Text 58">
            <a:extLst>
              <a:ext uri="{FF2B5EF4-FFF2-40B4-BE49-F238E27FC236}">
                <a16:creationId xmlns:a16="http://schemas.microsoft.com/office/drawing/2014/main" id="{FB1F86FD-BAC4-C9F8-D985-81C73C983A3E}"/>
              </a:ext>
            </a:extLst>
          </p:cNvPr>
          <p:cNvSpPr/>
          <p:nvPr/>
        </p:nvSpPr>
        <p:spPr>
          <a:xfrm>
            <a:off x="7871832" y="3634720"/>
            <a:ext cx="2185074" cy="425155"/>
          </a:xfrm>
          <a:prstGeom prst="rect">
            <a:avLst/>
          </a:prstGeom>
          <a:noFill/>
          <a:ln/>
        </p:spPr>
        <p:txBody>
          <a:bodyPr wrap="square" lIns="0" tIns="0" rIns="0" bIns="0" rtlCol="0" anchor="ctr"/>
          <a:lstStyle/>
          <a:p>
            <a:pPr algn="ctr" defTabSz="685732">
              <a:lnSpc>
                <a:spcPts val="1050"/>
              </a:lnSpc>
            </a:pPr>
            <a:r>
              <a:rPr lang="en-US" sz="1050" dirty="0">
                <a:solidFill>
                  <a:srgbClr val="3A454F"/>
                </a:solidFill>
                <a:latin typeface="Aptos" panose="020B0004020202020204" pitchFamily="34" charset="0"/>
                <a:ea typeface="Calibri" pitchFamily="34" charset="-122"/>
                <a:cs typeface="Calibri" pitchFamily="34" charset="-120"/>
              </a:rPr>
              <a:t>Immediatamente</a:t>
            </a:r>
            <a:endParaRPr lang="en-US" sz="1050" dirty="0">
              <a:solidFill>
                <a:prstClr val="black"/>
              </a:solidFill>
              <a:latin typeface="Aptos" panose="020B0004020202020204" pitchFamily="34" charset="0"/>
            </a:endParaRPr>
          </a:p>
          <a:p>
            <a:pPr algn="ctr" defTabSz="685732">
              <a:lnSpc>
                <a:spcPts val="1050"/>
              </a:lnSpc>
            </a:pPr>
            <a:r>
              <a:rPr lang="en-US" sz="1050" dirty="0">
                <a:solidFill>
                  <a:srgbClr val="3A454F"/>
                </a:solidFill>
                <a:latin typeface="Aptos" panose="020B0004020202020204" pitchFamily="34" charset="0"/>
                <a:ea typeface="Calibri" pitchFamily="34" charset="-122"/>
                <a:cs typeface="Calibri" pitchFamily="34" charset="-120"/>
              </a:rPr>
              <a:t>dopo</a:t>
            </a:r>
            <a:endParaRPr lang="en-US" sz="1050" dirty="0">
              <a:solidFill>
                <a:prstClr val="black"/>
              </a:solidFill>
              <a:latin typeface="Aptos" panose="020B0004020202020204" pitchFamily="34" charset="0"/>
            </a:endParaRPr>
          </a:p>
        </p:txBody>
      </p:sp>
      <p:sp>
        <p:nvSpPr>
          <p:cNvPr id="61" name="Shape 59">
            <a:extLst>
              <a:ext uri="{FF2B5EF4-FFF2-40B4-BE49-F238E27FC236}">
                <a16:creationId xmlns:a16="http://schemas.microsoft.com/office/drawing/2014/main" id="{8C41D645-E710-708F-535B-C71C8C162524}"/>
              </a:ext>
            </a:extLst>
          </p:cNvPr>
          <p:cNvSpPr/>
          <p:nvPr/>
        </p:nvSpPr>
        <p:spPr>
          <a:xfrm>
            <a:off x="10056907" y="2935272"/>
            <a:ext cx="795038" cy="630875"/>
          </a:xfrm>
          <a:prstGeom prst="rect">
            <a:avLst/>
          </a:prstGeom>
          <a:solidFill>
            <a:srgbClr val="D98A96"/>
          </a:solidFill>
          <a:ln/>
        </p:spPr>
        <p:txBody>
          <a:bodyPr/>
          <a:lstStyle/>
          <a:p>
            <a:pPr defTabSz="685732"/>
            <a:endParaRPr lang="en-US">
              <a:solidFill>
                <a:prstClr val="black"/>
              </a:solidFill>
              <a:latin typeface="Aptos" panose="020B0004020202020204" pitchFamily="34" charset="0"/>
            </a:endParaRPr>
          </a:p>
        </p:txBody>
      </p:sp>
      <p:sp>
        <p:nvSpPr>
          <p:cNvPr id="62" name="Text 60">
            <a:extLst>
              <a:ext uri="{FF2B5EF4-FFF2-40B4-BE49-F238E27FC236}">
                <a16:creationId xmlns:a16="http://schemas.microsoft.com/office/drawing/2014/main" id="{074DAD62-E207-13AB-1CD1-DEC23B72C0C8}"/>
              </a:ext>
            </a:extLst>
          </p:cNvPr>
          <p:cNvSpPr/>
          <p:nvPr/>
        </p:nvSpPr>
        <p:spPr>
          <a:xfrm>
            <a:off x="10056907" y="2935272"/>
            <a:ext cx="795038" cy="630875"/>
          </a:xfrm>
          <a:prstGeom prst="rect">
            <a:avLst/>
          </a:prstGeom>
          <a:noFill/>
          <a:ln/>
        </p:spPr>
        <p:txBody>
          <a:bodyPr wrap="square" lIns="0" tIns="0" rIns="0" bIns="0" rtlCol="0" anchor="ctr"/>
          <a:lstStyle/>
          <a:p>
            <a:pPr algn="ctr" defTabSz="685732"/>
            <a:r>
              <a:rPr lang="en-US" sz="1350" b="1" dirty="0">
                <a:solidFill>
                  <a:srgbClr val="FFFFFF"/>
                </a:solidFill>
                <a:latin typeface="Aptos" panose="020B0004020202020204" pitchFamily="34" charset="0"/>
                <a:ea typeface="Calibri" pitchFamily="34" charset="-122"/>
                <a:cs typeface="Calibri" pitchFamily="34" charset="-120"/>
              </a:rPr>
              <a:t>15,5%</a:t>
            </a:r>
            <a:endParaRPr lang="en-US" sz="1350" dirty="0">
              <a:solidFill>
                <a:prstClr val="black"/>
              </a:solidFill>
              <a:latin typeface="Aptos" panose="020B0004020202020204" pitchFamily="34" charset="0"/>
            </a:endParaRPr>
          </a:p>
        </p:txBody>
      </p:sp>
      <p:sp>
        <p:nvSpPr>
          <p:cNvPr id="63" name="Text 61">
            <a:extLst>
              <a:ext uri="{FF2B5EF4-FFF2-40B4-BE49-F238E27FC236}">
                <a16:creationId xmlns:a16="http://schemas.microsoft.com/office/drawing/2014/main" id="{01D90431-D112-7C54-F8E9-DDFD69721E91}"/>
              </a:ext>
            </a:extLst>
          </p:cNvPr>
          <p:cNvSpPr/>
          <p:nvPr/>
        </p:nvSpPr>
        <p:spPr>
          <a:xfrm>
            <a:off x="10056907" y="3634720"/>
            <a:ext cx="795038" cy="425155"/>
          </a:xfrm>
          <a:prstGeom prst="rect">
            <a:avLst/>
          </a:prstGeom>
          <a:noFill/>
          <a:ln/>
        </p:spPr>
        <p:txBody>
          <a:bodyPr wrap="square" lIns="0" tIns="0" rIns="0" bIns="0" rtlCol="0" anchor="ctr"/>
          <a:lstStyle/>
          <a:p>
            <a:pPr algn="ctr" defTabSz="685732">
              <a:lnSpc>
                <a:spcPts val="1050"/>
              </a:lnSpc>
            </a:pPr>
            <a:r>
              <a:rPr lang="en-US" sz="1050" dirty="0">
                <a:solidFill>
                  <a:srgbClr val="3A454F"/>
                </a:solidFill>
                <a:latin typeface="Aptos" panose="020B0004020202020204" pitchFamily="34" charset="0"/>
                <a:ea typeface="Calibri" pitchFamily="34" charset="-122"/>
                <a:cs typeface="Calibri" pitchFamily="34" charset="-120"/>
              </a:rPr>
              <a:t>Entro</a:t>
            </a:r>
            <a:endParaRPr lang="en-US" sz="1050" dirty="0">
              <a:solidFill>
                <a:prstClr val="black"/>
              </a:solidFill>
              <a:latin typeface="Aptos" panose="020B0004020202020204" pitchFamily="34" charset="0"/>
            </a:endParaRPr>
          </a:p>
          <a:p>
            <a:pPr algn="ctr" defTabSz="685732">
              <a:lnSpc>
                <a:spcPts val="1050"/>
              </a:lnSpc>
            </a:pPr>
            <a:r>
              <a:rPr lang="en-US" sz="1050" dirty="0">
                <a:solidFill>
                  <a:srgbClr val="3A454F"/>
                </a:solidFill>
                <a:latin typeface="Aptos" panose="020B0004020202020204" pitchFamily="34" charset="0"/>
                <a:ea typeface="Calibri" pitchFamily="34" charset="-122"/>
                <a:cs typeface="Calibri" pitchFamily="34" charset="-120"/>
              </a:rPr>
              <a:t>un anno</a:t>
            </a:r>
            <a:endParaRPr lang="en-US" sz="1050" dirty="0">
              <a:solidFill>
                <a:prstClr val="black"/>
              </a:solidFill>
              <a:latin typeface="Aptos" panose="020B0004020202020204" pitchFamily="34" charset="0"/>
            </a:endParaRPr>
          </a:p>
        </p:txBody>
      </p:sp>
      <p:sp>
        <p:nvSpPr>
          <p:cNvPr id="64" name="Shape 62">
            <a:extLst>
              <a:ext uri="{FF2B5EF4-FFF2-40B4-BE49-F238E27FC236}">
                <a16:creationId xmlns:a16="http://schemas.microsoft.com/office/drawing/2014/main" id="{3A47EF57-97D9-C7B2-6FD5-C61BADFF2A9C}"/>
              </a:ext>
            </a:extLst>
          </p:cNvPr>
          <p:cNvSpPr/>
          <p:nvPr/>
        </p:nvSpPr>
        <p:spPr>
          <a:xfrm>
            <a:off x="10851945" y="2935272"/>
            <a:ext cx="723229" cy="630875"/>
          </a:xfrm>
          <a:prstGeom prst="rect">
            <a:avLst/>
          </a:prstGeom>
          <a:solidFill>
            <a:srgbClr val="B7BEC5"/>
          </a:solidFill>
          <a:ln/>
        </p:spPr>
        <p:txBody>
          <a:bodyPr/>
          <a:lstStyle/>
          <a:p>
            <a:pPr defTabSz="685732"/>
            <a:endParaRPr lang="en-US">
              <a:solidFill>
                <a:prstClr val="black"/>
              </a:solidFill>
              <a:latin typeface="Aptos" panose="020B0004020202020204" pitchFamily="34" charset="0"/>
            </a:endParaRPr>
          </a:p>
        </p:txBody>
      </p:sp>
      <p:sp>
        <p:nvSpPr>
          <p:cNvPr id="65" name="Text 63">
            <a:extLst>
              <a:ext uri="{FF2B5EF4-FFF2-40B4-BE49-F238E27FC236}">
                <a16:creationId xmlns:a16="http://schemas.microsoft.com/office/drawing/2014/main" id="{E50683D7-0B29-52E5-9434-80538A45C785}"/>
              </a:ext>
            </a:extLst>
          </p:cNvPr>
          <p:cNvSpPr/>
          <p:nvPr/>
        </p:nvSpPr>
        <p:spPr>
          <a:xfrm>
            <a:off x="10851945" y="2935272"/>
            <a:ext cx="723229" cy="630875"/>
          </a:xfrm>
          <a:prstGeom prst="rect">
            <a:avLst/>
          </a:prstGeom>
          <a:noFill/>
          <a:ln/>
        </p:spPr>
        <p:txBody>
          <a:bodyPr wrap="square" lIns="0" tIns="0" rIns="0" bIns="0" rtlCol="0" anchor="ctr"/>
          <a:lstStyle/>
          <a:p>
            <a:pPr algn="ctr" defTabSz="685732"/>
            <a:r>
              <a:rPr lang="en-US" sz="1350" b="1" dirty="0">
                <a:solidFill>
                  <a:srgbClr val="FFFFFF"/>
                </a:solidFill>
                <a:latin typeface="Aptos" panose="020B0004020202020204" pitchFamily="34" charset="0"/>
                <a:ea typeface="Calibri" pitchFamily="34" charset="-122"/>
                <a:cs typeface="Calibri" pitchFamily="34" charset="-120"/>
              </a:rPr>
              <a:t>14,1%</a:t>
            </a:r>
            <a:endParaRPr lang="en-US" sz="1350" dirty="0">
              <a:solidFill>
                <a:prstClr val="black"/>
              </a:solidFill>
              <a:latin typeface="Aptos" panose="020B0004020202020204" pitchFamily="34" charset="0"/>
            </a:endParaRPr>
          </a:p>
        </p:txBody>
      </p:sp>
      <p:sp>
        <p:nvSpPr>
          <p:cNvPr id="66" name="Text 64">
            <a:extLst>
              <a:ext uri="{FF2B5EF4-FFF2-40B4-BE49-F238E27FC236}">
                <a16:creationId xmlns:a16="http://schemas.microsoft.com/office/drawing/2014/main" id="{FF165B17-9FED-A75C-C0F7-990AB5E1412D}"/>
              </a:ext>
            </a:extLst>
          </p:cNvPr>
          <p:cNvSpPr/>
          <p:nvPr/>
        </p:nvSpPr>
        <p:spPr>
          <a:xfrm>
            <a:off x="10851945" y="3634720"/>
            <a:ext cx="723229" cy="425155"/>
          </a:xfrm>
          <a:prstGeom prst="rect">
            <a:avLst/>
          </a:prstGeom>
          <a:noFill/>
          <a:ln/>
        </p:spPr>
        <p:txBody>
          <a:bodyPr wrap="square" lIns="0" tIns="0" rIns="0" bIns="0" rtlCol="0" anchor="ctr"/>
          <a:lstStyle/>
          <a:p>
            <a:pPr algn="ctr" defTabSz="685732">
              <a:lnSpc>
                <a:spcPts val="1050"/>
              </a:lnSpc>
            </a:pPr>
            <a:r>
              <a:rPr lang="en-US" sz="1050" dirty="0">
                <a:solidFill>
                  <a:srgbClr val="3A454F"/>
                </a:solidFill>
                <a:latin typeface="Aptos" panose="020B0004020202020204" pitchFamily="34" charset="0"/>
                <a:ea typeface="Calibri" pitchFamily="34" charset="-122"/>
                <a:cs typeface="Calibri" pitchFamily="34" charset="-120"/>
              </a:rPr>
              <a:t>Oltre</a:t>
            </a:r>
            <a:endParaRPr lang="en-US" sz="1050" dirty="0">
              <a:solidFill>
                <a:prstClr val="black"/>
              </a:solidFill>
              <a:latin typeface="Aptos" panose="020B0004020202020204" pitchFamily="34" charset="0"/>
            </a:endParaRPr>
          </a:p>
          <a:p>
            <a:pPr algn="ctr" defTabSz="685732">
              <a:lnSpc>
                <a:spcPts val="1050"/>
              </a:lnSpc>
            </a:pPr>
            <a:r>
              <a:rPr lang="en-US" sz="1050" dirty="0">
                <a:solidFill>
                  <a:srgbClr val="3A454F"/>
                </a:solidFill>
                <a:latin typeface="Aptos" panose="020B0004020202020204" pitchFamily="34" charset="0"/>
                <a:ea typeface="Calibri" pitchFamily="34" charset="-122"/>
                <a:cs typeface="Calibri" pitchFamily="34" charset="-120"/>
              </a:rPr>
              <a:t>un anno</a:t>
            </a:r>
            <a:endParaRPr lang="en-US" sz="1050" dirty="0">
              <a:solidFill>
                <a:prstClr val="black"/>
              </a:solidFill>
              <a:latin typeface="Aptos" panose="020B0004020202020204" pitchFamily="34" charset="0"/>
            </a:endParaRPr>
          </a:p>
        </p:txBody>
      </p:sp>
      <p:sp>
        <p:nvSpPr>
          <p:cNvPr id="67" name="Shape 65">
            <a:extLst>
              <a:ext uri="{FF2B5EF4-FFF2-40B4-BE49-F238E27FC236}">
                <a16:creationId xmlns:a16="http://schemas.microsoft.com/office/drawing/2014/main" id="{0841891B-4349-0A0A-3D5B-0573CC6D48B2}"/>
              </a:ext>
            </a:extLst>
          </p:cNvPr>
          <p:cNvSpPr/>
          <p:nvPr/>
        </p:nvSpPr>
        <p:spPr>
          <a:xfrm>
            <a:off x="7859488" y="2592406"/>
            <a:ext cx="24686" cy="973741"/>
          </a:xfrm>
          <a:prstGeom prst="rect">
            <a:avLst/>
          </a:prstGeom>
          <a:solidFill>
            <a:srgbClr val="14181C"/>
          </a:solidFill>
          <a:ln/>
        </p:spPr>
        <p:txBody>
          <a:bodyPr/>
          <a:lstStyle/>
          <a:p>
            <a:pPr defTabSz="685732"/>
            <a:endParaRPr lang="en-US">
              <a:solidFill>
                <a:prstClr val="black"/>
              </a:solidFill>
              <a:latin typeface="Aptos" panose="020B0004020202020204" pitchFamily="34" charset="0"/>
            </a:endParaRPr>
          </a:p>
        </p:txBody>
      </p:sp>
      <p:sp>
        <p:nvSpPr>
          <p:cNvPr id="68" name="Text 66">
            <a:extLst>
              <a:ext uri="{FF2B5EF4-FFF2-40B4-BE49-F238E27FC236}">
                <a16:creationId xmlns:a16="http://schemas.microsoft.com/office/drawing/2014/main" id="{987FE106-AC7B-BD2A-44CF-50754F387A01}"/>
              </a:ext>
            </a:extLst>
          </p:cNvPr>
          <p:cNvSpPr/>
          <p:nvPr/>
        </p:nvSpPr>
        <p:spPr>
          <a:xfrm>
            <a:off x="6946092" y="2352400"/>
            <a:ext cx="1851479" cy="219434"/>
          </a:xfrm>
          <a:prstGeom prst="rect">
            <a:avLst/>
          </a:prstGeom>
          <a:noFill/>
          <a:ln/>
        </p:spPr>
        <p:txBody>
          <a:bodyPr wrap="square" lIns="0" tIns="0" rIns="0" bIns="0" rtlCol="0" anchor="ctr"/>
          <a:lstStyle/>
          <a:p>
            <a:pPr algn="ctr" defTabSz="685732"/>
            <a:r>
              <a:rPr lang="en-US" sz="900" b="1" kern="0" spc="75" dirty="0">
                <a:solidFill>
                  <a:srgbClr val="14181C"/>
                </a:solidFill>
                <a:latin typeface="Aptos" panose="020B0004020202020204" pitchFamily="34" charset="0"/>
                <a:ea typeface="Calibri" pitchFamily="34" charset="-122"/>
                <a:cs typeface="Calibri" pitchFamily="34" charset="-120"/>
              </a:rPr>
              <a:t>PENSIONAMENTO</a:t>
            </a:r>
            <a:endParaRPr lang="en-US" sz="900" dirty="0">
              <a:solidFill>
                <a:prstClr val="black"/>
              </a:solidFill>
              <a:latin typeface="Aptos" panose="020B0004020202020204" pitchFamily="34" charset="0"/>
            </a:endParaRPr>
          </a:p>
        </p:txBody>
      </p:sp>
      <p:sp>
        <p:nvSpPr>
          <p:cNvPr id="69" name="Shape 67">
            <a:extLst>
              <a:ext uri="{FF2B5EF4-FFF2-40B4-BE49-F238E27FC236}">
                <a16:creationId xmlns:a16="http://schemas.microsoft.com/office/drawing/2014/main" id="{88C61818-A73D-20E0-281D-C6B7C17AF76A}"/>
              </a:ext>
            </a:extLst>
          </p:cNvPr>
          <p:cNvSpPr/>
          <p:nvPr/>
        </p:nvSpPr>
        <p:spPr>
          <a:xfrm>
            <a:off x="6445891" y="4155877"/>
            <a:ext cx="3611015" cy="24001"/>
          </a:xfrm>
          <a:prstGeom prst="rect">
            <a:avLst/>
          </a:prstGeom>
          <a:solidFill>
            <a:srgbClr val="A30D22"/>
          </a:solidFill>
          <a:ln/>
        </p:spPr>
        <p:txBody>
          <a:bodyPr/>
          <a:lstStyle/>
          <a:p>
            <a:pPr defTabSz="685732"/>
            <a:endParaRPr lang="en-US">
              <a:solidFill>
                <a:prstClr val="black"/>
              </a:solidFill>
              <a:latin typeface="Aptos" panose="020B0004020202020204" pitchFamily="34" charset="0"/>
            </a:endParaRPr>
          </a:p>
        </p:txBody>
      </p:sp>
      <p:sp>
        <p:nvSpPr>
          <p:cNvPr id="70" name="Text 68">
            <a:extLst>
              <a:ext uri="{FF2B5EF4-FFF2-40B4-BE49-F238E27FC236}">
                <a16:creationId xmlns:a16="http://schemas.microsoft.com/office/drawing/2014/main" id="{C9D6D716-9A1E-64EB-6086-6316B61C855E}"/>
              </a:ext>
            </a:extLst>
          </p:cNvPr>
          <p:cNvSpPr/>
          <p:nvPr/>
        </p:nvSpPr>
        <p:spPr>
          <a:xfrm>
            <a:off x="6445891" y="4238164"/>
            <a:ext cx="5129283" cy="233150"/>
          </a:xfrm>
          <a:prstGeom prst="rect">
            <a:avLst/>
          </a:prstGeom>
          <a:noFill/>
          <a:ln/>
        </p:spPr>
        <p:txBody>
          <a:bodyPr wrap="square" lIns="0" tIns="0" rIns="0" bIns="0" rtlCol="0" anchor="ctr"/>
          <a:lstStyle/>
          <a:p>
            <a:pPr defTabSz="685732"/>
            <a:r>
              <a:rPr lang="en-US" sz="1350" b="1" dirty="0">
                <a:solidFill>
                  <a:srgbClr val="A30D22"/>
                </a:solidFill>
                <a:latin typeface="Aptos" panose="020B0004020202020204" pitchFamily="34" charset="0"/>
                <a:ea typeface="Calibri" pitchFamily="34" charset="-122"/>
                <a:cs typeface="Calibri" pitchFamily="34" charset="-120"/>
              </a:rPr>
              <a:t>70% </a:t>
            </a:r>
            <a:r>
              <a:rPr lang="en-US" sz="1200" dirty="0">
                <a:solidFill>
                  <a:srgbClr val="3A454F"/>
                </a:solidFill>
                <a:latin typeface="Aptos" panose="020B0004020202020204" pitchFamily="34" charset="0"/>
                <a:ea typeface="Calibri" pitchFamily="34" charset="-122"/>
                <a:cs typeface="Calibri" pitchFamily="34" charset="-120"/>
              </a:rPr>
              <a:t>comincia prima o immediatamente dopo  il </a:t>
            </a:r>
            <a:r>
              <a:rPr lang="en-US" sz="1200" dirty="0" err="1">
                <a:solidFill>
                  <a:srgbClr val="3A454F"/>
                </a:solidFill>
                <a:latin typeface="Aptos" panose="020B0004020202020204" pitchFamily="34" charset="0"/>
                <a:ea typeface="Calibri" pitchFamily="34" charset="-122"/>
                <a:cs typeface="Calibri" pitchFamily="34" charset="-120"/>
              </a:rPr>
              <a:t>pensionamento</a:t>
            </a:r>
            <a:endParaRPr lang="en-US" sz="1200" dirty="0">
              <a:solidFill>
                <a:prstClr val="black"/>
              </a:solidFill>
              <a:latin typeface="Aptos" panose="020B0004020202020204" pitchFamily="34" charset="0"/>
            </a:endParaRPr>
          </a:p>
        </p:txBody>
      </p:sp>
      <p:sp>
        <p:nvSpPr>
          <p:cNvPr id="71" name="Shape 69">
            <a:extLst>
              <a:ext uri="{FF2B5EF4-FFF2-40B4-BE49-F238E27FC236}">
                <a16:creationId xmlns:a16="http://schemas.microsoft.com/office/drawing/2014/main" id="{79F946C5-5D7D-2497-7DAD-4327854707D4}"/>
              </a:ext>
            </a:extLst>
          </p:cNvPr>
          <p:cNvSpPr/>
          <p:nvPr/>
        </p:nvSpPr>
        <p:spPr>
          <a:xfrm>
            <a:off x="6445891" y="5109046"/>
            <a:ext cx="1618330" cy="1110887"/>
          </a:xfrm>
          <a:prstGeom prst="roundRect">
            <a:avLst>
              <a:gd name="adj" fmla="val 3086"/>
            </a:avLst>
          </a:prstGeom>
          <a:solidFill>
            <a:srgbClr val="FBEEF0"/>
          </a:solidFill>
          <a:ln/>
        </p:spPr>
        <p:txBody>
          <a:bodyPr/>
          <a:lstStyle/>
          <a:p>
            <a:pPr defTabSz="685732"/>
            <a:endParaRPr lang="en-US">
              <a:solidFill>
                <a:prstClr val="black"/>
              </a:solidFill>
              <a:latin typeface="Aptos" panose="020B0004020202020204" pitchFamily="34" charset="0"/>
            </a:endParaRPr>
          </a:p>
        </p:txBody>
      </p:sp>
      <p:sp>
        <p:nvSpPr>
          <p:cNvPr id="72" name="Text 70">
            <a:extLst>
              <a:ext uri="{FF2B5EF4-FFF2-40B4-BE49-F238E27FC236}">
                <a16:creationId xmlns:a16="http://schemas.microsoft.com/office/drawing/2014/main" id="{DED4664B-AE05-E862-ED26-0843D3C4B347}"/>
              </a:ext>
            </a:extLst>
          </p:cNvPr>
          <p:cNvSpPr/>
          <p:nvPr/>
        </p:nvSpPr>
        <p:spPr>
          <a:xfrm>
            <a:off x="6651610" y="5232478"/>
            <a:ext cx="1241177" cy="411440"/>
          </a:xfrm>
          <a:prstGeom prst="rect">
            <a:avLst/>
          </a:prstGeom>
          <a:noFill/>
          <a:ln/>
        </p:spPr>
        <p:txBody>
          <a:bodyPr wrap="square" lIns="0" tIns="0" rIns="0" bIns="0" rtlCol="0" anchor="ctr"/>
          <a:lstStyle/>
          <a:p>
            <a:pPr defTabSz="685732"/>
            <a:r>
              <a:rPr lang="en-US" sz="2700" b="1" dirty="0">
                <a:solidFill>
                  <a:srgbClr val="A30D22"/>
                </a:solidFill>
                <a:latin typeface="Aptos" panose="020B0004020202020204" pitchFamily="34" charset="0"/>
                <a:ea typeface="Calibri" pitchFamily="34" charset="-122"/>
                <a:cs typeface="Calibri" pitchFamily="34" charset="-120"/>
              </a:rPr>
              <a:t>71%</a:t>
            </a:r>
            <a:endParaRPr lang="en-US" sz="2700" dirty="0">
              <a:solidFill>
                <a:prstClr val="black"/>
              </a:solidFill>
              <a:latin typeface="Aptos" panose="020B0004020202020204" pitchFamily="34" charset="0"/>
            </a:endParaRPr>
          </a:p>
        </p:txBody>
      </p:sp>
      <p:sp>
        <p:nvSpPr>
          <p:cNvPr id="73" name="Text 71">
            <a:extLst>
              <a:ext uri="{FF2B5EF4-FFF2-40B4-BE49-F238E27FC236}">
                <a16:creationId xmlns:a16="http://schemas.microsoft.com/office/drawing/2014/main" id="{16A90593-AD66-3691-E3FE-DDF0ACA1FA8F}"/>
              </a:ext>
            </a:extLst>
          </p:cNvPr>
          <p:cNvSpPr/>
          <p:nvPr/>
        </p:nvSpPr>
        <p:spPr>
          <a:xfrm>
            <a:off x="6651610" y="5643918"/>
            <a:ext cx="1241177" cy="480013"/>
          </a:xfrm>
          <a:prstGeom prst="rect">
            <a:avLst/>
          </a:prstGeom>
          <a:noFill/>
          <a:ln/>
        </p:spPr>
        <p:txBody>
          <a:bodyPr wrap="square" lIns="0" tIns="0" rIns="0" bIns="0" rtlCol="0" anchor="ctr"/>
          <a:lstStyle/>
          <a:p>
            <a:pPr defTabSz="685732">
              <a:lnSpc>
                <a:spcPts val="1200"/>
              </a:lnSpc>
            </a:pPr>
            <a:r>
              <a:rPr lang="en-US" sz="1200" dirty="0">
                <a:solidFill>
                  <a:srgbClr val="3A454F"/>
                </a:solidFill>
                <a:latin typeface="Aptos" panose="020B0004020202020204" pitchFamily="34" charset="0"/>
                <a:ea typeface="Calibri" pitchFamily="34" charset="-122"/>
                <a:cs typeface="Calibri" pitchFamily="34" charset="-120"/>
              </a:rPr>
              <a:t>svolge mansioni simili a quelle di prima</a:t>
            </a:r>
            <a:endParaRPr lang="en-US" sz="1200" dirty="0">
              <a:solidFill>
                <a:prstClr val="black"/>
              </a:solidFill>
              <a:latin typeface="Aptos" panose="020B0004020202020204" pitchFamily="34" charset="0"/>
            </a:endParaRPr>
          </a:p>
        </p:txBody>
      </p:sp>
      <p:sp>
        <p:nvSpPr>
          <p:cNvPr id="74" name="Shape 72">
            <a:extLst>
              <a:ext uri="{FF2B5EF4-FFF2-40B4-BE49-F238E27FC236}">
                <a16:creationId xmlns:a16="http://schemas.microsoft.com/office/drawing/2014/main" id="{110D129A-4CBC-DB1A-A2C0-CB0ED147E223}"/>
              </a:ext>
            </a:extLst>
          </p:cNvPr>
          <p:cNvSpPr/>
          <p:nvPr/>
        </p:nvSpPr>
        <p:spPr>
          <a:xfrm>
            <a:off x="8201367" y="5109046"/>
            <a:ext cx="1618330" cy="1110887"/>
          </a:xfrm>
          <a:prstGeom prst="roundRect">
            <a:avLst>
              <a:gd name="adj" fmla="val 3086"/>
            </a:avLst>
          </a:prstGeom>
          <a:solidFill>
            <a:srgbClr val="F3F5F8"/>
          </a:solidFill>
          <a:ln/>
        </p:spPr>
        <p:txBody>
          <a:bodyPr/>
          <a:lstStyle/>
          <a:p>
            <a:pPr defTabSz="685732"/>
            <a:endParaRPr lang="en-US">
              <a:solidFill>
                <a:prstClr val="black"/>
              </a:solidFill>
              <a:latin typeface="Aptos" panose="020B0004020202020204" pitchFamily="34" charset="0"/>
            </a:endParaRPr>
          </a:p>
        </p:txBody>
      </p:sp>
      <p:sp>
        <p:nvSpPr>
          <p:cNvPr id="75" name="Text 73">
            <a:extLst>
              <a:ext uri="{FF2B5EF4-FFF2-40B4-BE49-F238E27FC236}">
                <a16:creationId xmlns:a16="http://schemas.microsoft.com/office/drawing/2014/main" id="{7588DB2F-6F5B-0A63-FF98-434CBCAF9DB6}"/>
              </a:ext>
            </a:extLst>
          </p:cNvPr>
          <p:cNvSpPr/>
          <p:nvPr/>
        </p:nvSpPr>
        <p:spPr>
          <a:xfrm>
            <a:off x="8407087" y="5232478"/>
            <a:ext cx="1241177" cy="411440"/>
          </a:xfrm>
          <a:prstGeom prst="rect">
            <a:avLst/>
          </a:prstGeom>
          <a:noFill/>
          <a:ln/>
        </p:spPr>
        <p:txBody>
          <a:bodyPr wrap="square" lIns="0" tIns="0" rIns="0" bIns="0" rtlCol="0" anchor="ctr"/>
          <a:lstStyle/>
          <a:p>
            <a:pPr defTabSz="685732"/>
            <a:r>
              <a:rPr lang="en-US" sz="2700" b="1" dirty="0">
                <a:solidFill>
                  <a:srgbClr val="A30D22"/>
                </a:solidFill>
                <a:latin typeface="Aptos" panose="020B0004020202020204" pitchFamily="34" charset="0"/>
                <a:ea typeface="Calibri" pitchFamily="34" charset="-122"/>
                <a:cs typeface="Calibri" pitchFamily="34" charset="-120"/>
              </a:rPr>
              <a:t>80%</a:t>
            </a:r>
            <a:endParaRPr lang="en-US" sz="2700" dirty="0">
              <a:solidFill>
                <a:prstClr val="black"/>
              </a:solidFill>
              <a:latin typeface="Aptos" panose="020B0004020202020204" pitchFamily="34" charset="0"/>
            </a:endParaRPr>
          </a:p>
        </p:txBody>
      </p:sp>
      <p:sp>
        <p:nvSpPr>
          <p:cNvPr id="76" name="Text 74">
            <a:extLst>
              <a:ext uri="{FF2B5EF4-FFF2-40B4-BE49-F238E27FC236}">
                <a16:creationId xmlns:a16="http://schemas.microsoft.com/office/drawing/2014/main" id="{A6F07A13-621D-E54A-8FAC-80A5FDE564DA}"/>
              </a:ext>
            </a:extLst>
          </p:cNvPr>
          <p:cNvSpPr/>
          <p:nvPr/>
        </p:nvSpPr>
        <p:spPr>
          <a:xfrm>
            <a:off x="8407087" y="5643918"/>
            <a:ext cx="1241177" cy="480013"/>
          </a:xfrm>
          <a:prstGeom prst="rect">
            <a:avLst/>
          </a:prstGeom>
          <a:noFill/>
          <a:ln/>
        </p:spPr>
        <p:txBody>
          <a:bodyPr wrap="square" lIns="0" tIns="0" rIns="0" bIns="0" rtlCol="0" anchor="ctr"/>
          <a:lstStyle/>
          <a:p>
            <a:pPr defTabSz="685732">
              <a:lnSpc>
                <a:spcPts val="1200"/>
              </a:lnSpc>
            </a:pPr>
            <a:r>
              <a:rPr lang="en-US" sz="1200" dirty="0">
                <a:solidFill>
                  <a:srgbClr val="3A454F"/>
                </a:solidFill>
                <a:latin typeface="Aptos" panose="020B0004020202020204" pitchFamily="34" charset="0"/>
                <a:ea typeface="Calibri" pitchFamily="34" charset="-122"/>
                <a:cs typeface="Calibri" pitchFamily="34" charset="-120"/>
              </a:rPr>
              <a:t>ci dedica più di 5 ore a settimana</a:t>
            </a:r>
            <a:endParaRPr lang="en-US" sz="1200" dirty="0">
              <a:solidFill>
                <a:prstClr val="black"/>
              </a:solidFill>
              <a:latin typeface="Aptos" panose="020B0004020202020204" pitchFamily="34" charset="0"/>
            </a:endParaRPr>
          </a:p>
        </p:txBody>
      </p:sp>
      <p:sp>
        <p:nvSpPr>
          <p:cNvPr id="77" name="Shape 75">
            <a:extLst>
              <a:ext uri="{FF2B5EF4-FFF2-40B4-BE49-F238E27FC236}">
                <a16:creationId xmlns:a16="http://schemas.microsoft.com/office/drawing/2014/main" id="{ACB9AE75-69DF-84D2-352E-3406F1D387C9}"/>
              </a:ext>
            </a:extLst>
          </p:cNvPr>
          <p:cNvSpPr/>
          <p:nvPr/>
        </p:nvSpPr>
        <p:spPr>
          <a:xfrm>
            <a:off x="9956844" y="5109046"/>
            <a:ext cx="1618330" cy="1110887"/>
          </a:xfrm>
          <a:prstGeom prst="roundRect">
            <a:avLst>
              <a:gd name="adj" fmla="val 3086"/>
            </a:avLst>
          </a:prstGeom>
          <a:solidFill>
            <a:srgbClr val="F3F5F8"/>
          </a:solidFill>
          <a:ln/>
        </p:spPr>
        <p:txBody>
          <a:bodyPr/>
          <a:lstStyle/>
          <a:p>
            <a:pPr defTabSz="685732"/>
            <a:endParaRPr lang="en-US">
              <a:solidFill>
                <a:prstClr val="black"/>
              </a:solidFill>
              <a:latin typeface="Aptos" panose="020B0004020202020204" pitchFamily="34" charset="0"/>
            </a:endParaRPr>
          </a:p>
        </p:txBody>
      </p:sp>
      <p:sp>
        <p:nvSpPr>
          <p:cNvPr id="78" name="Text 76">
            <a:extLst>
              <a:ext uri="{FF2B5EF4-FFF2-40B4-BE49-F238E27FC236}">
                <a16:creationId xmlns:a16="http://schemas.microsoft.com/office/drawing/2014/main" id="{EAAFE6ED-6F98-982F-EC9E-71C64E4062CF}"/>
              </a:ext>
            </a:extLst>
          </p:cNvPr>
          <p:cNvSpPr/>
          <p:nvPr/>
        </p:nvSpPr>
        <p:spPr>
          <a:xfrm>
            <a:off x="10162564" y="5232478"/>
            <a:ext cx="1241177" cy="411440"/>
          </a:xfrm>
          <a:prstGeom prst="rect">
            <a:avLst/>
          </a:prstGeom>
          <a:noFill/>
          <a:ln/>
        </p:spPr>
        <p:txBody>
          <a:bodyPr wrap="square" lIns="0" tIns="0" rIns="0" bIns="0" rtlCol="0" anchor="ctr"/>
          <a:lstStyle/>
          <a:p>
            <a:pPr defTabSz="685732"/>
            <a:r>
              <a:rPr lang="en-US" sz="2700" b="1" dirty="0">
                <a:solidFill>
                  <a:srgbClr val="A30D22"/>
                </a:solidFill>
                <a:latin typeface="Aptos" panose="020B0004020202020204" pitchFamily="34" charset="0"/>
                <a:ea typeface="Calibri" pitchFamily="34" charset="-122"/>
                <a:cs typeface="Calibri" pitchFamily="34" charset="-120"/>
              </a:rPr>
              <a:t>16%</a:t>
            </a:r>
            <a:endParaRPr lang="en-US" sz="2700" dirty="0">
              <a:solidFill>
                <a:prstClr val="black"/>
              </a:solidFill>
              <a:latin typeface="Aptos" panose="020B0004020202020204" pitchFamily="34" charset="0"/>
            </a:endParaRPr>
          </a:p>
        </p:txBody>
      </p:sp>
      <p:sp>
        <p:nvSpPr>
          <p:cNvPr id="79" name="Text 77">
            <a:extLst>
              <a:ext uri="{FF2B5EF4-FFF2-40B4-BE49-F238E27FC236}">
                <a16:creationId xmlns:a16="http://schemas.microsoft.com/office/drawing/2014/main" id="{1CF301F1-B6CE-EECA-5D63-4929FB9EE297}"/>
              </a:ext>
            </a:extLst>
          </p:cNvPr>
          <p:cNvSpPr/>
          <p:nvPr/>
        </p:nvSpPr>
        <p:spPr>
          <a:xfrm>
            <a:off x="10162564" y="5643918"/>
            <a:ext cx="1241177" cy="480013"/>
          </a:xfrm>
          <a:prstGeom prst="rect">
            <a:avLst/>
          </a:prstGeom>
          <a:noFill/>
          <a:ln/>
        </p:spPr>
        <p:txBody>
          <a:bodyPr wrap="square" lIns="0" tIns="0" rIns="0" bIns="0" rtlCol="0" anchor="ctr"/>
          <a:lstStyle/>
          <a:p>
            <a:pPr defTabSz="685732">
              <a:lnSpc>
                <a:spcPts val="1200"/>
              </a:lnSpc>
            </a:pPr>
            <a:r>
              <a:rPr lang="en-US" sz="1200" dirty="0">
                <a:solidFill>
                  <a:srgbClr val="3A454F"/>
                </a:solidFill>
                <a:latin typeface="Aptos" panose="020B0004020202020204" pitchFamily="34" charset="0"/>
                <a:ea typeface="Calibri" pitchFamily="34" charset="-122"/>
                <a:cs typeface="Calibri" pitchFamily="34" charset="-120"/>
              </a:rPr>
              <a:t>supera le 30 ore: quasi tempo pieno</a:t>
            </a:r>
            <a:endParaRPr lang="en-US" sz="1200" dirty="0">
              <a:solidFill>
                <a:prstClr val="black"/>
              </a:solidFill>
              <a:latin typeface="Aptos" panose="020B0004020202020204" pitchFamily="34" charset="0"/>
            </a:endParaRPr>
          </a:p>
        </p:txBody>
      </p:sp>
      <p:sp>
        <p:nvSpPr>
          <p:cNvPr id="4" name="Text 52">
            <a:extLst>
              <a:ext uri="{FF2B5EF4-FFF2-40B4-BE49-F238E27FC236}">
                <a16:creationId xmlns:a16="http://schemas.microsoft.com/office/drawing/2014/main" id="{C17F19EB-4C0A-13B0-063D-8DA4290BD1BD}"/>
              </a:ext>
            </a:extLst>
          </p:cNvPr>
          <p:cNvSpPr/>
          <p:nvPr/>
        </p:nvSpPr>
        <p:spPr>
          <a:xfrm>
            <a:off x="526301" y="1598142"/>
            <a:ext cx="5142998" cy="205720"/>
          </a:xfrm>
          <a:prstGeom prst="rect">
            <a:avLst/>
          </a:prstGeom>
          <a:noFill/>
          <a:ln/>
        </p:spPr>
        <p:txBody>
          <a:bodyPr wrap="square" lIns="0" tIns="0" rIns="0" bIns="0" rtlCol="0" anchor="ctr"/>
          <a:lstStyle/>
          <a:p>
            <a:pPr defTabSz="685732"/>
            <a:r>
              <a:rPr lang="en-US" sz="1500" b="1" kern="0" spc="113" dirty="0">
                <a:solidFill>
                  <a:srgbClr val="A30D22"/>
                </a:solidFill>
                <a:latin typeface="Aptos" panose="020B0004020202020204" pitchFamily="34" charset="0"/>
                <a:ea typeface="Calibri" pitchFamily="34" charset="-122"/>
                <a:cs typeface="Calibri" pitchFamily="34" charset="-120"/>
              </a:rPr>
              <a:t>DA CHI ARRIVA LA PROPOSTA</a:t>
            </a:r>
            <a:endParaRPr lang="en-US" sz="1500" dirty="0">
              <a:solidFill>
                <a:prstClr val="black"/>
              </a:solidFill>
              <a:latin typeface="Aptos" panose="020B0004020202020204" pitchFamily="34" charset="0"/>
            </a:endParaRPr>
          </a:p>
        </p:txBody>
      </p:sp>
      <p:cxnSp>
        <p:nvCxnSpPr>
          <p:cNvPr id="16" name="Straight Arrow Connector 15">
            <a:extLst>
              <a:ext uri="{FF2B5EF4-FFF2-40B4-BE49-F238E27FC236}">
                <a16:creationId xmlns:a16="http://schemas.microsoft.com/office/drawing/2014/main" id="{9834F216-2705-B6BD-BCB0-5E15C46AA4AA}"/>
              </a:ext>
            </a:extLst>
          </p:cNvPr>
          <p:cNvCxnSpPr>
            <a:cxnSpLocks/>
          </p:cNvCxnSpPr>
          <p:nvPr/>
        </p:nvCxnSpPr>
        <p:spPr>
          <a:xfrm flipV="1">
            <a:off x="1317125" y="2747123"/>
            <a:ext cx="902663" cy="898853"/>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21" name="Straight Arrow Connector 20">
            <a:extLst>
              <a:ext uri="{FF2B5EF4-FFF2-40B4-BE49-F238E27FC236}">
                <a16:creationId xmlns:a16="http://schemas.microsoft.com/office/drawing/2014/main" id="{CB67F797-890B-4172-A31F-5E9443FBDD12}"/>
              </a:ext>
            </a:extLst>
          </p:cNvPr>
          <p:cNvCxnSpPr>
            <a:cxnSpLocks/>
          </p:cNvCxnSpPr>
          <p:nvPr/>
        </p:nvCxnSpPr>
        <p:spPr>
          <a:xfrm flipV="1">
            <a:off x="1340056" y="3409749"/>
            <a:ext cx="1271355" cy="309478"/>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sp>
        <p:nvSpPr>
          <p:cNvPr id="26" name="Oval 25">
            <a:extLst>
              <a:ext uri="{FF2B5EF4-FFF2-40B4-BE49-F238E27FC236}">
                <a16:creationId xmlns:a16="http://schemas.microsoft.com/office/drawing/2014/main" id="{27D74839-F317-3555-3CDF-92356D994155}"/>
              </a:ext>
            </a:extLst>
          </p:cNvPr>
          <p:cNvSpPr/>
          <p:nvPr/>
        </p:nvSpPr>
        <p:spPr>
          <a:xfrm>
            <a:off x="2399634" y="2026054"/>
            <a:ext cx="582873" cy="550469"/>
          </a:xfrm>
          <a:prstGeom prst="ellipse">
            <a:avLst/>
          </a:prstGeom>
          <a:solidFill>
            <a:schemeClr val="accent6">
              <a:lumMod val="40000"/>
              <a:lumOff val="60000"/>
            </a:schemeClr>
          </a:solidFill>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defTabSz="685800"/>
            <a:endParaRPr lang="en-US">
              <a:solidFill>
                <a:prstClr val="white"/>
              </a:solidFill>
              <a:latin typeface="Aptos" panose="020B0004020202020204" pitchFamily="34" charset="0"/>
            </a:endParaRPr>
          </a:p>
        </p:txBody>
      </p:sp>
      <p:sp>
        <p:nvSpPr>
          <p:cNvPr id="31" name="Oval 30">
            <a:extLst>
              <a:ext uri="{FF2B5EF4-FFF2-40B4-BE49-F238E27FC236}">
                <a16:creationId xmlns:a16="http://schemas.microsoft.com/office/drawing/2014/main" id="{0932D3BF-9BA5-582A-EB40-611949063E1A}"/>
              </a:ext>
            </a:extLst>
          </p:cNvPr>
          <p:cNvSpPr/>
          <p:nvPr/>
        </p:nvSpPr>
        <p:spPr>
          <a:xfrm>
            <a:off x="2932273" y="2819787"/>
            <a:ext cx="712954" cy="664006"/>
          </a:xfrm>
          <a:prstGeom prst="ellipse">
            <a:avLst/>
          </a:prstGeom>
          <a:solidFill>
            <a:schemeClr val="accent4">
              <a:lumMod val="40000"/>
              <a:lumOff val="60000"/>
            </a:schemeClr>
          </a:solidFill>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defTabSz="685800"/>
            <a:endParaRPr lang="en-US">
              <a:solidFill>
                <a:prstClr val="white"/>
              </a:solidFill>
              <a:latin typeface="Aptos" panose="020B0004020202020204" pitchFamily="34" charset="0"/>
            </a:endParaRPr>
          </a:p>
        </p:txBody>
      </p:sp>
      <p:sp>
        <p:nvSpPr>
          <p:cNvPr id="36" name="Oval 35">
            <a:extLst>
              <a:ext uri="{FF2B5EF4-FFF2-40B4-BE49-F238E27FC236}">
                <a16:creationId xmlns:a16="http://schemas.microsoft.com/office/drawing/2014/main" id="{F97EC10E-5A07-1ADB-C363-735F54C4A657}"/>
              </a:ext>
            </a:extLst>
          </p:cNvPr>
          <p:cNvSpPr/>
          <p:nvPr/>
        </p:nvSpPr>
        <p:spPr>
          <a:xfrm>
            <a:off x="3124200" y="3948957"/>
            <a:ext cx="247938" cy="230921"/>
          </a:xfrm>
          <a:prstGeom prst="ellipse">
            <a:avLst/>
          </a:prstGeom>
          <a:solidFill>
            <a:schemeClr val="accent1">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endParaRPr lang="en-US">
              <a:solidFill>
                <a:prstClr val="white"/>
              </a:solidFill>
              <a:latin typeface="Aptos" panose="020B0004020202020204" pitchFamily="34" charset="0"/>
            </a:endParaRPr>
          </a:p>
        </p:txBody>
      </p:sp>
      <p:cxnSp>
        <p:nvCxnSpPr>
          <p:cNvPr id="80" name="Straight Arrow Connector 79">
            <a:extLst>
              <a:ext uri="{FF2B5EF4-FFF2-40B4-BE49-F238E27FC236}">
                <a16:creationId xmlns:a16="http://schemas.microsoft.com/office/drawing/2014/main" id="{36D075C1-1816-57CA-209D-279F5F4F7BB4}"/>
              </a:ext>
            </a:extLst>
          </p:cNvPr>
          <p:cNvCxnSpPr>
            <a:cxnSpLocks/>
          </p:cNvCxnSpPr>
          <p:nvPr/>
        </p:nvCxnSpPr>
        <p:spPr>
          <a:xfrm>
            <a:off x="1373049" y="3816259"/>
            <a:ext cx="1427590" cy="240230"/>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pic>
        <p:nvPicPr>
          <p:cNvPr id="81" name="Graphic 80" descr="Man with solid fill">
            <a:extLst>
              <a:ext uri="{FF2B5EF4-FFF2-40B4-BE49-F238E27FC236}">
                <a16:creationId xmlns:a16="http://schemas.microsoft.com/office/drawing/2014/main" id="{D46C5595-95E4-1184-51E8-FE7ED302BF80}"/>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687249" y="3553752"/>
            <a:ext cx="685800" cy="685800"/>
          </a:xfrm>
          <a:prstGeom prst="rect">
            <a:avLst/>
          </a:prstGeom>
        </p:spPr>
      </p:pic>
      <p:sp>
        <p:nvSpPr>
          <p:cNvPr id="82" name="TextBox 81">
            <a:extLst>
              <a:ext uri="{FF2B5EF4-FFF2-40B4-BE49-F238E27FC236}">
                <a16:creationId xmlns:a16="http://schemas.microsoft.com/office/drawing/2014/main" id="{19A4A950-DF1F-4588-2578-BEDBE40B4C48}"/>
              </a:ext>
            </a:extLst>
          </p:cNvPr>
          <p:cNvSpPr txBox="1"/>
          <p:nvPr/>
        </p:nvSpPr>
        <p:spPr>
          <a:xfrm>
            <a:off x="3046036" y="2153410"/>
            <a:ext cx="1504985" cy="553998"/>
          </a:xfrm>
          <a:prstGeom prst="rect">
            <a:avLst/>
          </a:prstGeom>
          <a:noFill/>
        </p:spPr>
        <p:txBody>
          <a:bodyPr wrap="square" rtlCol="0">
            <a:spAutoFit/>
          </a:bodyPr>
          <a:lstStyle/>
          <a:p>
            <a:pPr defTabSz="685800"/>
            <a:r>
              <a:rPr lang="en-US" sz="1500" b="1" dirty="0">
                <a:solidFill>
                  <a:prstClr val="black"/>
                </a:solidFill>
                <a:latin typeface="Aptos" panose="020B0004020202020204" pitchFamily="34" charset="0"/>
              </a:rPr>
              <a:t>Ex </a:t>
            </a:r>
            <a:r>
              <a:rPr lang="en-US" sz="1500" b="1" dirty="0" err="1">
                <a:solidFill>
                  <a:prstClr val="black"/>
                </a:solidFill>
                <a:latin typeface="Aptos" panose="020B0004020202020204" pitchFamily="34" charset="0"/>
              </a:rPr>
              <a:t>Datore</a:t>
            </a:r>
            <a:r>
              <a:rPr lang="en-US" sz="1500" b="1" dirty="0">
                <a:solidFill>
                  <a:prstClr val="black"/>
                </a:solidFill>
                <a:latin typeface="Aptos" panose="020B0004020202020204" pitchFamily="34" charset="0"/>
              </a:rPr>
              <a:t> (34%)</a:t>
            </a:r>
          </a:p>
        </p:txBody>
      </p:sp>
      <p:sp>
        <p:nvSpPr>
          <p:cNvPr id="83" name="TextBox 82">
            <a:extLst>
              <a:ext uri="{FF2B5EF4-FFF2-40B4-BE49-F238E27FC236}">
                <a16:creationId xmlns:a16="http://schemas.microsoft.com/office/drawing/2014/main" id="{86346082-582D-7DAB-25BB-FF7115ED1967}"/>
              </a:ext>
            </a:extLst>
          </p:cNvPr>
          <p:cNvSpPr txBox="1"/>
          <p:nvPr/>
        </p:nvSpPr>
        <p:spPr>
          <a:xfrm>
            <a:off x="3670863" y="3014687"/>
            <a:ext cx="2383077" cy="553998"/>
          </a:xfrm>
          <a:prstGeom prst="rect">
            <a:avLst/>
          </a:prstGeom>
          <a:noFill/>
        </p:spPr>
        <p:txBody>
          <a:bodyPr wrap="square" rtlCol="0">
            <a:spAutoFit/>
          </a:bodyPr>
          <a:lstStyle/>
          <a:p>
            <a:pPr defTabSz="685800"/>
            <a:r>
              <a:rPr lang="en-US" sz="1500" b="1" dirty="0" err="1">
                <a:solidFill>
                  <a:prstClr val="black"/>
                </a:solidFill>
                <a:latin typeface="Aptos" panose="020B0004020202020204" pitchFamily="34" charset="0"/>
              </a:rPr>
              <a:t>Clienti</a:t>
            </a:r>
            <a:r>
              <a:rPr lang="en-US" sz="1500" b="1" dirty="0">
                <a:solidFill>
                  <a:prstClr val="black"/>
                </a:solidFill>
                <a:latin typeface="Aptos" panose="020B0004020202020204" pitchFamily="34" charset="0"/>
              </a:rPr>
              <a:t>/</a:t>
            </a:r>
            <a:r>
              <a:rPr lang="en-US" sz="1500" b="1" dirty="0" err="1">
                <a:solidFill>
                  <a:prstClr val="black"/>
                </a:solidFill>
                <a:latin typeface="Aptos" panose="020B0004020202020204" pitchFamily="34" charset="0"/>
              </a:rPr>
              <a:t>reti</a:t>
            </a:r>
            <a:r>
              <a:rPr lang="en-US" sz="1500" b="1" dirty="0">
                <a:solidFill>
                  <a:prstClr val="black"/>
                </a:solidFill>
                <a:latin typeface="Aptos" panose="020B0004020202020204" pitchFamily="34" charset="0"/>
              </a:rPr>
              <a:t> </a:t>
            </a:r>
            <a:r>
              <a:rPr lang="en-US" sz="1500" b="1" dirty="0" err="1">
                <a:solidFill>
                  <a:prstClr val="black"/>
                </a:solidFill>
                <a:latin typeface="Aptos" panose="020B0004020202020204" pitchFamily="34" charset="0"/>
              </a:rPr>
              <a:t>familiari</a:t>
            </a:r>
            <a:r>
              <a:rPr lang="en-US" sz="1500" b="1" dirty="0">
                <a:solidFill>
                  <a:prstClr val="black"/>
                </a:solidFill>
                <a:latin typeface="Aptos" panose="020B0004020202020204" pitchFamily="34" charset="0"/>
              </a:rPr>
              <a:t> (44%)</a:t>
            </a:r>
          </a:p>
        </p:txBody>
      </p:sp>
      <p:sp>
        <p:nvSpPr>
          <p:cNvPr id="84" name="TextBox 83">
            <a:extLst>
              <a:ext uri="{FF2B5EF4-FFF2-40B4-BE49-F238E27FC236}">
                <a16:creationId xmlns:a16="http://schemas.microsoft.com/office/drawing/2014/main" id="{594D16BC-FA41-305A-EE71-A35D1B1279BE}"/>
              </a:ext>
            </a:extLst>
          </p:cNvPr>
          <p:cNvSpPr txBox="1"/>
          <p:nvPr/>
        </p:nvSpPr>
        <p:spPr>
          <a:xfrm>
            <a:off x="3450816" y="3914376"/>
            <a:ext cx="1975467" cy="323165"/>
          </a:xfrm>
          <a:prstGeom prst="rect">
            <a:avLst/>
          </a:prstGeom>
          <a:noFill/>
        </p:spPr>
        <p:txBody>
          <a:bodyPr wrap="square" rtlCol="0">
            <a:spAutoFit/>
          </a:bodyPr>
          <a:lstStyle/>
          <a:p>
            <a:pPr defTabSz="685800"/>
            <a:r>
              <a:rPr lang="en-US" sz="1500" b="1" dirty="0" err="1">
                <a:solidFill>
                  <a:prstClr val="black"/>
                </a:solidFill>
                <a:latin typeface="Aptos" panose="020B0004020202020204" pitchFamily="34" charset="0"/>
              </a:rPr>
              <a:t>Ricerca</a:t>
            </a:r>
            <a:r>
              <a:rPr lang="en-US" sz="1500" b="1" dirty="0">
                <a:solidFill>
                  <a:prstClr val="black"/>
                </a:solidFill>
                <a:latin typeface="Aptos" panose="020B0004020202020204" pitchFamily="34" charset="0"/>
              </a:rPr>
              <a:t> </a:t>
            </a:r>
            <a:r>
              <a:rPr lang="en-US" sz="1500" b="1" dirty="0" err="1">
                <a:solidFill>
                  <a:prstClr val="black"/>
                </a:solidFill>
                <a:latin typeface="Aptos" panose="020B0004020202020204" pitchFamily="34" charset="0"/>
              </a:rPr>
              <a:t>attiva</a:t>
            </a:r>
            <a:r>
              <a:rPr lang="en-US" sz="1500" b="1" dirty="0">
                <a:solidFill>
                  <a:prstClr val="black"/>
                </a:solidFill>
                <a:latin typeface="Aptos" panose="020B0004020202020204" pitchFamily="34" charset="0"/>
              </a:rPr>
              <a:t> (5%)</a:t>
            </a:r>
          </a:p>
        </p:txBody>
      </p:sp>
    </p:spTree>
    <p:extLst>
      <p:ext uri="{BB962C8B-B14F-4D97-AF65-F5344CB8AC3E}">
        <p14:creationId xmlns:p14="http://schemas.microsoft.com/office/powerpoint/2010/main" val="29848488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3BEAA1-4FB4-8391-831E-4D6C7C00F524}"/>
            </a:ext>
          </a:extLst>
        </p:cNvPr>
        <p:cNvGrpSpPr/>
        <p:nvPr/>
      </p:nvGrpSpPr>
      <p:grpSpPr>
        <a:xfrm>
          <a:off x="0" y="0"/>
          <a:ext cx="0" cy="0"/>
          <a:chOff x="0" y="0"/>
          <a:chExt cx="0" cy="0"/>
        </a:xfrm>
      </p:grpSpPr>
      <p:sp>
        <p:nvSpPr>
          <p:cNvPr id="2" name="Text 0">
            <a:extLst>
              <a:ext uri="{FF2B5EF4-FFF2-40B4-BE49-F238E27FC236}">
                <a16:creationId xmlns:a16="http://schemas.microsoft.com/office/drawing/2014/main" id="{30547EEF-0DAC-72AD-5E12-8E7F6B69AA24}"/>
              </a:ext>
            </a:extLst>
          </p:cNvPr>
          <p:cNvSpPr/>
          <p:nvPr/>
        </p:nvSpPr>
        <p:spPr>
          <a:xfrm>
            <a:off x="617161" y="343202"/>
            <a:ext cx="10971728" cy="493728"/>
          </a:xfrm>
          <a:prstGeom prst="rect">
            <a:avLst/>
          </a:prstGeom>
          <a:noFill/>
          <a:ln/>
        </p:spPr>
        <p:txBody>
          <a:bodyPr wrap="square" lIns="0" tIns="0" rIns="0" bIns="0" rtlCol="0" anchor="ctr"/>
          <a:lstStyle/>
          <a:p>
            <a:pPr defTabSz="685800"/>
            <a:r>
              <a:rPr lang="en-US" sz="3600" b="1" dirty="0">
                <a:solidFill>
                  <a:srgbClr val="14181C"/>
                </a:solidFill>
                <a:latin typeface="Aptos" panose="020B0004020202020204" pitchFamily="34" charset="0"/>
                <a:ea typeface="Calibri" pitchFamily="34" charset="-122"/>
                <a:cs typeface="Calibri" pitchFamily="34" charset="-120"/>
              </a:rPr>
              <a:t>Le due </a:t>
            </a:r>
            <a:r>
              <a:rPr lang="en-US" sz="3600" b="1" dirty="0" err="1">
                <a:solidFill>
                  <a:srgbClr val="14181C"/>
                </a:solidFill>
                <a:latin typeface="Aptos" panose="020B0004020202020204" pitchFamily="34" charset="0"/>
                <a:ea typeface="Calibri" pitchFamily="34" charset="-122"/>
                <a:cs typeface="Calibri" pitchFamily="34" charset="-120"/>
              </a:rPr>
              <a:t>logiche</a:t>
            </a:r>
            <a:r>
              <a:rPr lang="en-US" sz="3600" b="1" dirty="0">
                <a:solidFill>
                  <a:srgbClr val="14181C"/>
                </a:solidFill>
                <a:latin typeface="Aptos" panose="020B0004020202020204" pitchFamily="34" charset="0"/>
                <a:ea typeface="Calibri" pitchFamily="34" charset="-122"/>
                <a:cs typeface="Calibri" pitchFamily="34" charset="-120"/>
              </a:rPr>
              <a:t> di </a:t>
            </a:r>
            <a:r>
              <a:rPr lang="en-US" sz="3600" b="1" dirty="0" err="1">
                <a:solidFill>
                  <a:srgbClr val="14181C"/>
                </a:solidFill>
                <a:latin typeface="Aptos" panose="020B0004020202020204" pitchFamily="34" charset="0"/>
                <a:ea typeface="Calibri" pitchFamily="34" charset="-122"/>
                <a:cs typeface="Calibri" pitchFamily="34" charset="-120"/>
              </a:rPr>
              <a:t>attivazione</a:t>
            </a:r>
            <a:endParaRPr lang="en-US" sz="3600" dirty="0">
              <a:solidFill>
                <a:prstClr val="black"/>
              </a:solidFill>
              <a:latin typeface="Aptos" panose="020B0004020202020204" pitchFamily="34" charset="0"/>
            </a:endParaRPr>
          </a:p>
        </p:txBody>
      </p:sp>
      <p:sp>
        <p:nvSpPr>
          <p:cNvPr id="3" name="Text 1">
            <a:extLst>
              <a:ext uri="{FF2B5EF4-FFF2-40B4-BE49-F238E27FC236}">
                <a16:creationId xmlns:a16="http://schemas.microsoft.com/office/drawing/2014/main" id="{40E108E0-0370-A590-EDDB-05A56ECC466B}"/>
              </a:ext>
            </a:extLst>
          </p:cNvPr>
          <p:cNvSpPr/>
          <p:nvPr/>
        </p:nvSpPr>
        <p:spPr>
          <a:xfrm>
            <a:off x="617161" y="905503"/>
            <a:ext cx="10971728" cy="288008"/>
          </a:xfrm>
          <a:prstGeom prst="rect">
            <a:avLst/>
          </a:prstGeom>
          <a:noFill/>
          <a:ln/>
        </p:spPr>
        <p:txBody>
          <a:bodyPr wrap="square" lIns="0" tIns="0" rIns="0" bIns="0" rtlCol="0" anchor="ctr"/>
          <a:lstStyle/>
          <a:p>
            <a:pPr defTabSz="685800"/>
            <a:r>
              <a:rPr lang="it-IT" sz="1200" dirty="0">
                <a:solidFill>
                  <a:srgbClr val="6B7A87"/>
                </a:solidFill>
                <a:latin typeface="Aptos" panose="020B0004020202020204" pitchFamily="34" charset="0"/>
                <a:ea typeface="Calibri" pitchFamily="34" charset="-122"/>
                <a:cs typeface="Calibri" pitchFamily="34" charset="-120"/>
              </a:rPr>
              <a:t>Nel complesso, i dati sono coerenti con l'ipotesi che le motivazioni espressive abbiano un ruolo almeno altrettanto importante, e spesso più rilevante, della sola componente economica.</a:t>
            </a:r>
            <a:endParaRPr lang="en-US" sz="1200" dirty="0">
              <a:solidFill>
                <a:prstClr val="black"/>
              </a:solidFill>
              <a:latin typeface="Aptos" panose="020B0004020202020204" pitchFamily="34" charset="0"/>
            </a:endParaRPr>
          </a:p>
        </p:txBody>
      </p:sp>
      <p:sp>
        <p:nvSpPr>
          <p:cNvPr id="29" name="Text 27">
            <a:extLst>
              <a:ext uri="{FF2B5EF4-FFF2-40B4-BE49-F238E27FC236}">
                <a16:creationId xmlns:a16="http://schemas.microsoft.com/office/drawing/2014/main" id="{D5C4A8CB-B1D2-B859-260F-6B3A49E8A8A4}"/>
              </a:ext>
            </a:extLst>
          </p:cNvPr>
          <p:cNvSpPr/>
          <p:nvPr/>
        </p:nvSpPr>
        <p:spPr>
          <a:xfrm>
            <a:off x="6486894" y="1582546"/>
            <a:ext cx="5213650" cy="456248"/>
          </a:xfrm>
          <a:prstGeom prst="rect">
            <a:avLst/>
          </a:prstGeom>
          <a:noFill/>
          <a:ln/>
        </p:spPr>
        <p:txBody>
          <a:bodyPr wrap="square" lIns="0" tIns="0" rIns="0" bIns="0" rtlCol="0" anchor="ctr"/>
          <a:lstStyle/>
          <a:p>
            <a:pPr defTabSz="685800"/>
            <a:r>
              <a:rPr lang="en-US" b="1" kern="0" spc="105" dirty="0">
                <a:solidFill>
                  <a:srgbClr val="A30D22"/>
                </a:solidFill>
                <a:latin typeface="Aptos" panose="020B0004020202020204" pitchFamily="34" charset="0"/>
                <a:ea typeface="Calibri" pitchFamily="34" charset="-122"/>
                <a:cs typeface="Calibri" pitchFamily="34" charset="-120"/>
              </a:rPr>
              <a:t>LE SINGOLE MOTIVAZIONI  —  </a:t>
            </a:r>
            <a:r>
              <a:rPr lang="en-US" sz="1050" b="1" kern="0" spc="105" dirty="0">
                <a:solidFill>
                  <a:srgbClr val="A30D22"/>
                </a:solidFill>
                <a:latin typeface="Aptos" panose="020B0004020202020204" pitchFamily="34" charset="0"/>
                <a:ea typeface="Calibri" pitchFamily="34" charset="-122"/>
                <a:cs typeface="Calibri" pitchFamily="34" charset="-120"/>
              </a:rPr>
              <a:t>% non sommano a 100</a:t>
            </a:r>
            <a:endParaRPr lang="en-US" dirty="0">
              <a:solidFill>
                <a:prstClr val="black"/>
              </a:solidFill>
              <a:latin typeface="Aptos" panose="020B0004020202020204" pitchFamily="34" charset="0"/>
            </a:endParaRPr>
          </a:p>
        </p:txBody>
      </p:sp>
      <p:sp>
        <p:nvSpPr>
          <p:cNvPr id="222" name="Shape 35">
            <a:extLst>
              <a:ext uri="{FF2B5EF4-FFF2-40B4-BE49-F238E27FC236}">
                <a16:creationId xmlns:a16="http://schemas.microsoft.com/office/drawing/2014/main" id="{FAB22ADE-E22B-DD8A-E4D8-D21781ACF6CD}"/>
              </a:ext>
            </a:extLst>
          </p:cNvPr>
          <p:cNvSpPr/>
          <p:nvPr/>
        </p:nvSpPr>
        <p:spPr>
          <a:xfrm>
            <a:off x="6486893" y="2297541"/>
            <a:ext cx="5129283" cy="425155"/>
          </a:xfrm>
          <a:prstGeom prst="roundRect">
            <a:avLst>
              <a:gd name="adj" fmla="val 8065"/>
            </a:avLst>
          </a:prstGeom>
          <a:solidFill>
            <a:srgbClr val="FBEEF0"/>
          </a:solidFill>
          <a:ln/>
        </p:spPr>
        <p:txBody>
          <a:bodyPr/>
          <a:lstStyle/>
          <a:p>
            <a:pPr defTabSz="685800"/>
            <a:endParaRPr lang="en-US">
              <a:solidFill>
                <a:prstClr val="black"/>
              </a:solidFill>
              <a:latin typeface="Aptos" panose="020B0004020202020204" pitchFamily="34" charset="0"/>
            </a:endParaRPr>
          </a:p>
        </p:txBody>
      </p:sp>
      <p:sp>
        <p:nvSpPr>
          <p:cNvPr id="224" name="Text 36">
            <a:extLst>
              <a:ext uri="{FF2B5EF4-FFF2-40B4-BE49-F238E27FC236}">
                <a16:creationId xmlns:a16="http://schemas.microsoft.com/office/drawing/2014/main" id="{1ADA36EF-E3D0-E52B-B4F7-29631E8DD3DE}"/>
              </a:ext>
            </a:extLst>
          </p:cNvPr>
          <p:cNvSpPr/>
          <p:nvPr/>
        </p:nvSpPr>
        <p:spPr>
          <a:xfrm>
            <a:off x="6692614" y="2297541"/>
            <a:ext cx="4800131" cy="425155"/>
          </a:xfrm>
          <a:prstGeom prst="rect">
            <a:avLst/>
          </a:prstGeom>
          <a:noFill/>
          <a:ln/>
        </p:spPr>
        <p:txBody>
          <a:bodyPr wrap="square" lIns="0" tIns="0" rIns="0" bIns="0" rtlCol="0" anchor="ctr"/>
          <a:lstStyle/>
          <a:p>
            <a:pPr defTabSz="685800"/>
            <a:r>
              <a:rPr lang="en-US" sz="1500" b="1" dirty="0">
                <a:solidFill>
                  <a:srgbClr val="3A454F"/>
                </a:solidFill>
                <a:latin typeface="Aptos" panose="020B0004020202020204" pitchFamily="34" charset="0"/>
                <a:ea typeface="Calibri" pitchFamily="34" charset="-122"/>
                <a:cs typeface="Calibri" pitchFamily="34" charset="-120"/>
              </a:rPr>
              <a:t>69,4%  </a:t>
            </a:r>
            <a:r>
              <a:rPr lang="en-US" sz="1200" dirty="0">
                <a:solidFill>
                  <a:srgbClr val="3A454F"/>
                </a:solidFill>
                <a:latin typeface="Aptos" panose="020B0004020202020204" pitchFamily="34" charset="0"/>
                <a:ea typeface="Calibri" pitchFamily="34" charset="-122"/>
                <a:cs typeface="Calibri" pitchFamily="34" charset="-120"/>
              </a:rPr>
              <a:t>cita almeno una </a:t>
            </a:r>
            <a:r>
              <a:rPr lang="en-US" sz="1500" b="1" dirty="0">
                <a:solidFill>
                  <a:srgbClr val="3A454F"/>
                </a:solidFill>
                <a:latin typeface="Aptos" panose="020B0004020202020204" pitchFamily="34" charset="0"/>
                <a:ea typeface="Calibri" pitchFamily="34" charset="-122"/>
                <a:cs typeface="Calibri" pitchFamily="34" charset="-120"/>
              </a:rPr>
              <a:t>ragione espressiva</a:t>
            </a:r>
            <a:endParaRPr lang="en-US" sz="1500" b="1" dirty="0">
              <a:solidFill>
                <a:srgbClr val="3A454F"/>
              </a:solidFill>
              <a:latin typeface="Aptos" panose="020B0004020202020204" pitchFamily="34" charset="0"/>
            </a:endParaRPr>
          </a:p>
        </p:txBody>
      </p:sp>
      <p:sp>
        <p:nvSpPr>
          <p:cNvPr id="226" name="Text 37">
            <a:extLst>
              <a:ext uri="{FF2B5EF4-FFF2-40B4-BE49-F238E27FC236}">
                <a16:creationId xmlns:a16="http://schemas.microsoft.com/office/drawing/2014/main" id="{27F2D0CE-F0C9-7455-3678-5452F6BFEA48}"/>
              </a:ext>
            </a:extLst>
          </p:cNvPr>
          <p:cNvSpPr/>
          <p:nvPr/>
        </p:nvSpPr>
        <p:spPr>
          <a:xfrm>
            <a:off x="6486893" y="2832412"/>
            <a:ext cx="2331492" cy="301723"/>
          </a:xfrm>
          <a:prstGeom prst="rect">
            <a:avLst/>
          </a:prstGeom>
          <a:noFill/>
          <a:ln/>
        </p:spPr>
        <p:txBody>
          <a:bodyPr wrap="square" lIns="0" tIns="0" rIns="0" bIns="0" rtlCol="0" anchor="ctr"/>
          <a:lstStyle/>
          <a:p>
            <a:pPr algn="r" defTabSz="685800"/>
            <a:r>
              <a:rPr lang="en-US" sz="1200" b="1" dirty="0">
                <a:solidFill>
                  <a:srgbClr val="14181C"/>
                </a:solidFill>
                <a:latin typeface="Aptos" panose="020B0004020202020204" pitchFamily="34" charset="0"/>
                <a:ea typeface="Calibri" pitchFamily="34" charset="-122"/>
                <a:cs typeface="Calibri" pitchFamily="34" charset="-120"/>
              </a:rPr>
              <a:t>Mantenersi attivi e impegnati</a:t>
            </a:r>
            <a:endParaRPr lang="en-US" sz="1200" dirty="0">
              <a:solidFill>
                <a:prstClr val="black"/>
              </a:solidFill>
              <a:latin typeface="Aptos" panose="020B0004020202020204" pitchFamily="34" charset="0"/>
            </a:endParaRPr>
          </a:p>
        </p:txBody>
      </p:sp>
      <p:sp>
        <p:nvSpPr>
          <p:cNvPr id="228" name="Shape 38">
            <a:extLst>
              <a:ext uri="{FF2B5EF4-FFF2-40B4-BE49-F238E27FC236}">
                <a16:creationId xmlns:a16="http://schemas.microsoft.com/office/drawing/2014/main" id="{9C56BD7B-ED04-C6D3-8BC1-6FC4ECC0C6CB}"/>
              </a:ext>
            </a:extLst>
          </p:cNvPr>
          <p:cNvSpPr/>
          <p:nvPr/>
        </p:nvSpPr>
        <p:spPr>
          <a:xfrm>
            <a:off x="8928103" y="2907842"/>
            <a:ext cx="1680046" cy="150861"/>
          </a:xfrm>
          <a:prstGeom prst="roundRect">
            <a:avLst>
              <a:gd name="adj" fmla="val 50000"/>
            </a:avLst>
          </a:prstGeom>
          <a:solidFill>
            <a:srgbClr val="E8EBF0"/>
          </a:solidFill>
          <a:ln/>
        </p:spPr>
        <p:txBody>
          <a:bodyPr/>
          <a:lstStyle/>
          <a:p>
            <a:pPr defTabSz="685800"/>
            <a:endParaRPr lang="en-US">
              <a:solidFill>
                <a:prstClr val="black"/>
              </a:solidFill>
              <a:latin typeface="Aptos" panose="020B0004020202020204" pitchFamily="34" charset="0"/>
            </a:endParaRPr>
          </a:p>
        </p:txBody>
      </p:sp>
      <p:sp>
        <p:nvSpPr>
          <p:cNvPr id="230" name="Shape 39">
            <a:extLst>
              <a:ext uri="{FF2B5EF4-FFF2-40B4-BE49-F238E27FC236}">
                <a16:creationId xmlns:a16="http://schemas.microsoft.com/office/drawing/2014/main" id="{0CA5AE37-7777-18F4-54FB-BC4F7E981087}"/>
              </a:ext>
            </a:extLst>
          </p:cNvPr>
          <p:cNvSpPr/>
          <p:nvPr/>
        </p:nvSpPr>
        <p:spPr>
          <a:xfrm>
            <a:off x="8928103" y="2907842"/>
            <a:ext cx="1680046" cy="150861"/>
          </a:xfrm>
          <a:prstGeom prst="roundRect">
            <a:avLst>
              <a:gd name="adj" fmla="val 50000"/>
            </a:avLst>
          </a:prstGeom>
          <a:solidFill>
            <a:srgbClr val="3A454F"/>
          </a:solidFill>
          <a:ln/>
        </p:spPr>
        <p:txBody>
          <a:bodyPr/>
          <a:lstStyle/>
          <a:p>
            <a:pPr defTabSz="685800"/>
            <a:endParaRPr lang="en-US">
              <a:solidFill>
                <a:prstClr val="black"/>
              </a:solidFill>
              <a:latin typeface="Aptos" panose="020B0004020202020204" pitchFamily="34" charset="0"/>
            </a:endParaRPr>
          </a:p>
        </p:txBody>
      </p:sp>
      <p:sp>
        <p:nvSpPr>
          <p:cNvPr id="232" name="Text 40">
            <a:extLst>
              <a:ext uri="{FF2B5EF4-FFF2-40B4-BE49-F238E27FC236}">
                <a16:creationId xmlns:a16="http://schemas.microsoft.com/office/drawing/2014/main" id="{F9E8333C-2725-0BCB-0DDD-722B4B4008DB}"/>
              </a:ext>
            </a:extLst>
          </p:cNvPr>
          <p:cNvSpPr/>
          <p:nvPr/>
        </p:nvSpPr>
        <p:spPr>
          <a:xfrm>
            <a:off x="10717866" y="2832412"/>
            <a:ext cx="514300" cy="301723"/>
          </a:xfrm>
          <a:prstGeom prst="rect">
            <a:avLst/>
          </a:prstGeom>
          <a:noFill/>
          <a:ln/>
        </p:spPr>
        <p:txBody>
          <a:bodyPr wrap="square" lIns="0" tIns="0" rIns="0" bIns="0" rtlCol="0" anchor="ctr"/>
          <a:lstStyle/>
          <a:p>
            <a:pPr defTabSz="685800"/>
            <a:r>
              <a:rPr lang="en-US" sz="1200" b="1" dirty="0">
                <a:solidFill>
                  <a:srgbClr val="14181C"/>
                </a:solidFill>
                <a:latin typeface="Aptos" panose="020B0004020202020204" pitchFamily="34" charset="0"/>
                <a:ea typeface="Calibri" pitchFamily="34" charset="-122"/>
                <a:cs typeface="Calibri" pitchFamily="34" charset="-120"/>
              </a:rPr>
              <a:t>58,1%</a:t>
            </a:r>
            <a:endParaRPr lang="en-US" sz="1200" dirty="0">
              <a:solidFill>
                <a:prstClr val="black"/>
              </a:solidFill>
              <a:latin typeface="Aptos" panose="020B0004020202020204" pitchFamily="34" charset="0"/>
            </a:endParaRPr>
          </a:p>
        </p:txBody>
      </p:sp>
      <p:sp>
        <p:nvSpPr>
          <p:cNvPr id="236" name="Text 42">
            <a:extLst>
              <a:ext uri="{FF2B5EF4-FFF2-40B4-BE49-F238E27FC236}">
                <a16:creationId xmlns:a16="http://schemas.microsoft.com/office/drawing/2014/main" id="{5A08C1D5-E2CB-00B1-0294-71F537B69B4D}"/>
              </a:ext>
            </a:extLst>
          </p:cNvPr>
          <p:cNvSpPr/>
          <p:nvPr/>
        </p:nvSpPr>
        <p:spPr>
          <a:xfrm>
            <a:off x="6486893" y="3134135"/>
            <a:ext cx="2331492" cy="301723"/>
          </a:xfrm>
          <a:prstGeom prst="rect">
            <a:avLst/>
          </a:prstGeom>
          <a:noFill/>
          <a:ln/>
        </p:spPr>
        <p:txBody>
          <a:bodyPr wrap="square" lIns="0" tIns="0" rIns="0" bIns="0" rtlCol="0" anchor="ctr"/>
          <a:lstStyle/>
          <a:p>
            <a:pPr algn="r" defTabSz="685800"/>
            <a:r>
              <a:rPr lang="en-US" sz="1200" b="1" dirty="0">
                <a:solidFill>
                  <a:srgbClr val="14181C"/>
                </a:solidFill>
                <a:latin typeface="Aptos" panose="020B0004020202020204" pitchFamily="34" charset="0"/>
                <a:ea typeface="Calibri" pitchFamily="34" charset="-122"/>
                <a:cs typeface="Calibri" pitchFamily="34" charset="-120"/>
              </a:rPr>
              <a:t>Mantenere vive le competenze</a:t>
            </a:r>
            <a:endParaRPr lang="en-US" sz="1200" dirty="0">
              <a:solidFill>
                <a:prstClr val="black"/>
              </a:solidFill>
              <a:latin typeface="Aptos" panose="020B0004020202020204" pitchFamily="34" charset="0"/>
            </a:endParaRPr>
          </a:p>
        </p:txBody>
      </p:sp>
      <p:sp>
        <p:nvSpPr>
          <p:cNvPr id="238" name="Shape 43">
            <a:extLst>
              <a:ext uri="{FF2B5EF4-FFF2-40B4-BE49-F238E27FC236}">
                <a16:creationId xmlns:a16="http://schemas.microsoft.com/office/drawing/2014/main" id="{B978FF4B-B31D-6E12-0CE3-CEAF0F82DE07}"/>
              </a:ext>
            </a:extLst>
          </p:cNvPr>
          <p:cNvSpPr/>
          <p:nvPr/>
        </p:nvSpPr>
        <p:spPr>
          <a:xfrm>
            <a:off x="8928103" y="3209565"/>
            <a:ext cx="1680046" cy="150861"/>
          </a:xfrm>
          <a:prstGeom prst="roundRect">
            <a:avLst>
              <a:gd name="adj" fmla="val 50000"/>
            </a:avLst>
          </a:prstGeom>
          <a:solidFill>
            <a:srgbClr val="E8EBF0"/>
          </a:solidFill>
          <a:ln/>
        </p:spPr>
        <p:txBody>
          <a:bodyPr/>
          <a:lstStyle/>
          <a:p>
            <a:pPr defTabSz="685800"/>
            <a:endParaRPr lang="en-US">
              <a:solidFill>
                <a:prstClr val="black"/>
              </a:solidFill>
              <a:latin typeface="Aptos" panose="020B0004020202020204" pitchFamily="34" charset="0"/>
            </a:endParaRPr>
          </a:p>
        </p:txBody>
      </p:sp>
      <p:sp>
        <p:nvSpPr>
          <p:cNvPr id="240" name="Shape 44">
            <a:extLst>
              <a:ext uri="{FF2B5EF4-FFF2-40B4-BE49-F238E27FC236}">
                <a16:creationId xmlns:a16="http://schemas.microsoft.com/office/drawing/2014/main" id="{FCE7AF1A-4D79-E35B-13BA-9BD9BC015043}"/>
              </a:ext>
            </a:extLst>
          </p:cNvPr>
          <p:cNvSpPr/>
          <p:nvPr/>
        </p:nvSpPr>
        <p:spPr>
          <a:xfrm>
            <a:off x="8928102" y="3209565"/>
            <a:ext cx="656404" cy="150861"/>
          </a:xfrm>
          <a:prstGeom prst="roundRect">
            <a:avLst>
              <a:gd name="adj" fmla="val 50000"/>
            </a:avLst>
          </a:prstGeom>
          <a:solidFill>
            <a:srgbClr val="3A454F"/>
          </a:solidFill>
          <a:ln/>
        </p:spPr>
        <p:txBody>
          <a:bodyPr/>
          <a:lstStyle/>
          <a:p>
            <a:pPr defTabSz="685800"/>
            <a:endParaRPr lang="en-US">
              <a:solidFill>
                <a:prstClr val="black"/>
              </a:solidFill>
              <a:latin typeface="Aptos" panose="020B0004020202020204" pitchFamily="34" charset="0"/>
            </a:endParaRPr>
          </a:p>
        </p:txBody>
      </p:sp>
      <p:sp>
        <p:nvSpPr>
          <p:cNvPr id="242" name="Text 45">
            <a:extLst>
              <a:ext uri="{FF2B5EF4-FFF2-40B4-BE49-F238E27FC236}">
                <a16:creationId xmlns:a16="http://schemas.microsoft.com/office/drawing/2014/main" id="{B00548CE-DACF-C51D-B583-73E6CDE958AC}"/>
              </a:ext>
            </a:extLst>
          </p:cNvPr>
          <p:cNvSpPr/>
          <p:nvPr/>
        </p:nvSpPr>
        <p:spPr>
          <a:xfrm>
            <a:off x="10717866" y="3134135"/>
            <a:ext cx="514300" cy="301723"/>
          </a:xfrm>
          <a:prstGeom prst="rect">
            <a:avLst/>
          </a:prstGeom>
          <a:noFill/>
          <a:ln/>
        </p:spPr>
        <p:txBody>
          <a:bodyPr wrap="square" lIns="0" tIns="0" rIns="0" bIns="0" rtlCol="0" anchor="ctr"/>
          <a:lstStyle/>
          <a:p>
            <a:pPr defTabSz="685800"/>
            <a:r>
              <a:rPr lang="en-US" sz="1200" b="1" dirty="0">
                <a:solidFill>
                  <a:srgbClr val="14181C"/>
                </a:solidFill>
                <a:latin typeface="Aptos" panose="020B0004020202020204" pitchFamily="34" charset="0"/>
                <a:ea typeface="Calibri" pitchFamily="34" charset="-122"/>
                <a:cs typeface="Calibri" pitchFamily="34" charset="-120"/>
              </a:rPr>
              <a:t>22,7%</a:t>
            </a:r>
            <a:endParaRPr lang="en-US" sz="1200" dirty="0">
              <a:solidFill>
                <a:prstClr val="black"/>
              </a:solidFill>
              <a:latin typeface="Aptos" panose="020B0004020202020204" pitchFamily="34" charset="0"/>
            </a:endParaRPr>
          </a:p>
        </p:txBody>
      </p:sp>
      <p:sp>
        <p:nvSpPr>
          <p:cNvPr id="246" name="Text 47">
            <a:extLst>
              <a:ext uri="{FF2B5EF4-FFF2-40B4-BE49-F238E27FC236}">
                <a16:creationId xmlns:a16="http://schemas.microsoft.com/office/drawing/2014/main" id="{EBEBD751-4ECB-C7B9-BD8F-AC91EDC1D20C}"/>
              </a:ext>
            </a:extLst>
          </p:cNvPr>
          <p:cNvSpPr/>
          <p:nvPr/>
        </p:nvSpPr>
        <p:spPr>
          <a:xfrm>
            <a:off x="6486893" y="3435857"/>
            <a:ext cx="2331492" cy="301723"/>
          </a:xfrm>
          <a:prstGeom prst="rect">
            <a:avLst/>
          </a:prstGeom>
          <a:noFill/>
          <a:ln/>
        </p:spPr>
        <p:txBody>
          <a:bodyPr wrap="square" lIns="0" tIns="0" rIns="0" bIns="0" rtlCol="0" anchor="ctr"/>
          <a:lstStyle/>
          <a:p>
            <a:pPr algn="r" defTabSz="685800"/>
            <a:r>
              <a:rPr lang="en-US" sz="1200" b="1" dirty="0">
                <a:solidFill>
                  <a:srgbClr val="14181C"/>
                </a:solidFill>
                <a:latin typeface="Aptos" panose="020B0004020202020204" pitchFamily="34" charset="0"/>
                <a:ea typeface="Calibri" pitchFamily="34" charset="-122"/>
                <a:cs typeface="Calibri" pitchFamily="34" charset="-120"/>
              </a:rPr>
              <a:t>Dare un contributo alla società</a:t>
            </a:r>
            <a:endParaRPr lang="en-US" sz="1200" dirty="0">
              <a:solidFill>
                <a:prstClr val="black"/>
              </a:solidFill>
              <a:latin typeface="Aptos" panose="020B0004020202020204" pitchFamily="34" charset="0"/>
            </a:endParaRPr>
          </a:p>
        </p:txBody>
      </p:sp>
      <p:sp>
        <p:nvSpPr>
          <p:cNvPr id="248" name="Shape 48">
            <a:extLst>
              <a:ext uri="{FF2B5EF4-FFF2-40B4-BE49-F238E27FC236}">
                <a16:creationId xmlns:a16="http://schemas.microsoft.com/office/drawing/2014/main" id="{F1434D3E-FCC9-1913-99C3-4AF067C5C251}"/>
              </a:ext>
            </a:extLst>
          </p:cNvPr>
          <p:cNvSpPr/>
          <p:nvPr/>
        </p:nvSpPr>
        <p:spPr>
          <a:xfrm>
            <a:off x="8928103" y="3511288"/>
            <a:ext cx="1680046" cy="150861"/>
          </a:xfrm>
          <a:prstGeom prst="roundRect">
            <a:avLst>
              <a:gd name="adj" fmla="val 50000"/>
            </a:avLst>
          </a:prstGeom>
          <a:solidFill>
            <a:srgbClr val="E8EBF0"/>
          </a:solidFill>
          <a:ln/>
        </p:spPr>
        <p:txBody>
          <a:bodyPr/>
          <a:lstStyle/>
          <a:p>
            <a:pPr defTabSz="685800"/>
            <a:endParaRPr lang="en-US">
              <a:solidFill>
                <a:prstClr val="black"/>
              </a:solidFill>
              <a:latin typeface="Aptos" panose="020B0004020202020204" pitchFamily="34" charset="0"/>
            </a:endParaRPr>
          </a:p>
        </p:txBody>
      </p:sp>
      <p:sp>
        <p:nvSpPr>
          <p:cNvPr id="250" name="Shape 49">
            <a:extLst>
              <a:ext uri="{FF2B5EF4-FFF2-40B4-BE49-F238E27FC236}">
                <a16:creationId xmlns:a16="http://schemas.microsoft.com/office/drawing/2014/main" id="{664B2D36-4954-37E5-91D0-DD1552AA636F}"/>
              </a:ext>
            </a:extLst>
          </p:cNvPr>
          <p:cNvSpPr/>
          <p:nvPr/>
        </p:nvSpPr>
        <p:spPr>
          <a:xfrm>
            <a:off x="8928102" y="3511288"/>
            <a:ext cx="656404" cy="150861"/>
          </a:xfrm>
          <a:prstGeom prst="roundRect">
            <a:avLst>
              <a:gd name="adj" fmla="val 50000"/>
            </a:avLst>
          </a:prstGeom>
          <a:solidFill>
            <a:srgbClr val="3A454F"/>
          </a:solidFill>
          <a:ln/>
        </p:spPr>
        <p:txBody>
          <a:bodyPr/>
          <a:lstStyle/>
          <a:p>
            <a:pPr defTabSz="685800"/>
            <a:endParaRPr lang="en-US">
              <a:solidFill>
                <a:prstClr val="black"/>
              </a:solidFill>
              <a:latin typeface="Aptos" panose="020B0004020202020204" pitchFamily="34" charset="0"/>
            </a:endParaRPr>
          </a:p>
        </p:txBody>
      </p:sp>
      <p:sp>
        <p:nvSpPr>
          <p:cNvPr id="252" name="Text 50">
            <a:extLst>
              <a:ext uri="{FF2B5EF4-FFF2-40B4-BE49-F238E27FC236}">
                <a16:creationId xmlns:a16="http://schemas.microsoft.com/office/drawing/2014/main" id="{53C82BE3-3933-E383-FEB7-EA5DC2D6B626}"/>
              </a:ext>
            </a:extLst>
          </p:cNvPr>
          <p:cNvSpPr/>
          <p:nvPr/>
        </p:nvSpPr>
        <p:spPr>
          <a:xfrm>
            <a:off x="10717866" y="3435857"/>
            <a:ext cx="514300" cy="301723"/>
          </a:xfrm>
          <a:prstGeom prst="rect">
            <a:avLst/>
          </a:prstGeom>
          <a:noFill/>
          <a:ln/>
        </p:spPr>
        <p:txBody>
          <a:bodyPr wrap="square" lIns="0" tIns="0" rIns="0" bIns="0" rtlCol="0" anchor="ctr"/>
          <a:lstStyle/>
          <a:p>
            <a:pPr defTabSz="685800"/>
            <a:r>
              <a:rPr lang="en-US" sz="1200" b="1" dirty="0">
                <a:solidFill>
                  <a:srgbClr val="14181C"/>
                </a:solidFill>
                <a:latin typeface="Aptos" panose="020B0004020202020204" pitchFamily="34" charset="0"/>
                <a:ea typeface="Calibri" pitchFamily="34" charset="-122"/>
                <a:cs typeface="Calibri" pitchFamily="34" charset="-120"/>
              </a:rPr>
              <a:t>22,7%</a:t>
            </a:r>
            <a:endParaRPr lang="en-US" sz="1200" dirty="0">
              <a:solidFill>
                <a:prstClr val="black"/>
              </a:solidFill>
              <a:latin typeface="Aptos" panose="020B0004020202020204" pitchFamily="34" charset="0"/>
            </a:endParaRPr>
          </a:p>
        </p:txBody>
      </p:sp>
      <p:sp>
        <p:nvSpPr>
          <p:cNvPr id="256" name="Shape 52">
            <a:extLst>
              <a:ext uri="{FF2B5EF4-FFF2-40B4-BE49-F238E27FC236}">
                <a16:creationId xmlns:a16="http://schemas.microsoft.com/office/drawing/2014/main" id="{3DE8A1A8-9D49-D714-27FD-DFF04C4ECA66}"/>
              </a:ext>
            </a:extLst>
          </p:cNvPr>
          <p:cNvSpPr/>
          <p:nvPr/>
        </p:nvSpPr>
        <p:spPr>
          <a:xfrm>
            <a:off x="6486893" y="4286167"/>
            <a:ext cx="5129283" cy="425155"/>
          </a:xfrm>
          <a:prstGeom prst="roundRect">
            <a:avLst>
              <a:gd name="adj" fmla="val 8065"/>
            </a:avLst>
          </a:prstGeom>
          <a:solidFill>
            <a:srgbClr val="F3F5F8"/>
          </a:solidFill>
          <a:ln/>
        </p:spPr>
        <p:txBody>
          <a:bodyPr/>
          <a:lstStyle/>
          <a:p>
            <a:pPr defTabSz="685800"/>
            <a:endParaRPr lang="en-US">
              <a:solidFill>
                <a:prstClr val="black"/>
              </a:solidFill>
              <a:latin typeface="Aptos" panose="020B0004020202020204" pitchFamily="34" charset="0"/>
            </a:endParaRPr>
          </a:p>
        </p:txBody>
      </p:sp>
      <p:sp>
        <p:nvSpPr>
          <p:cNvPr id="258" name="Text 53">
            <a:extLst>
              <a:ext uri="{FF2B5EF4-FFF2-40B4-BE49-F238E27FC236}">
                <a16:creationId xmlns:a16="http://schemas.microsoft.com/office/drawing/2014/main" id="{6F1FAF96-351B-8A04-3BA6-C4F0C6A72F05}"/>
              </a:ext>
            </a:extLst>
          </p:cNvPr>
          <p:cNvSpPr/>
          <p:nvPr/>
        </p:nvSpPr>
        <p:spPr>
          <a:xfrm>
            <a:off x="6692614" y="4286167"/>
            <a:ext cx="4800131" cy="425155"/>
          </a:xfrm>
          <a:prstGeom prst="rect">
            <a:avLst/>
          </a:prstGeom>
          <a:noFill/>
          <a:ln/>
        </p:spPr>
        <p:txBody>
          <a:bodyPr wrap="square" lIns="0" tIns="0" rIns="0" bIns="0" rtlCol="0" anchor="ctr"/>
          <a:lstStyle/>
          <a:p>
            <a:pPr defTabSz="685800"/>
            <a:r>
              <a:rPr lang="en-US" sz="1500" b="1" dirty="0">
                <a:solidFill>
                  <a:srgbClr val="C00000"/>
                </a:solidFill>
                <a:latin typeface="Aptos" panose="020B0004020202020204" pitchFamily="34" charset="0"/>
                <a:ea typeface="Calibri" pitchFamily="34" charset="-122"/>
                <a:cs typeface="Calibri" pitchFamily="34" charset="-120"/>
              </a:rPr>
              <a:t>59,5%  </a:t>
            </a:r>
            <a:r>
              <a:rPr lang="en-US" sz="1200" dirty="0">
                <a:solidFill>
                  <a:srgbClr val="3A454F"/>
                </a:solidFill>
                <a:latin typeface="Aptos" panose="020B0004020202020204" pitchFamily="34" charset="0"/>
                <a:ea typeface="Calibri" pitchFamily="34" charset="-122"/>
                <a:cs typeface="Calibri" pitchFamily="34" charset="-120"/>
              </a:rPr>
              <a:t>cita almeno una </a:t>
            </a:r>
            <a:r>
              <a:rPr lang="en-US" sz="1500" b="1" dirty="0">
                <a:solidFill>
                  <a:srgbClr val="C00000"/>
                </a:solidFill>
                <a:latin typeface="Aptos" panose="020B0004020202020204" pitchFamily="34" charset="0"/>
                <a:ea typeface="Calibri" pitchFamily="34" charset="-122"/>
                <a:cs typeface="Calibri" pitchFamily="34" charset="-120"/>
              </a:rPr>
              <a:t>ragione economica</a:t>
            </a:r>
            <a:endParaRPr lang="en-US" sz="1500" b="1" dirty="0">
              <a:solidFill>
                <a:srgbClr val="C00000"/>
              </a:solidFill>
              <a:latin typeface="Aptos" panose="020B0004020202020204" pitchFamily="34" charset="0"/>
            </a:endParaRPr>
          </a:p>
        </p:txBody>
      </p:sp>
      <p:sp>
        <p:nvSpPr>
          <p:cNvPr id="260" name="Text 54">
            <a:extLst>
              <a:ext uri="{FF2B5EF4-FFF2-40B4-BE49-F238E27FC236}">
                <a16:creationId xmlns:a16="http://schemas.microsoft.com/office/drawing/2014/main" id="{CB5F4B23-537C-FDD6-B582-2EB675B4C9E9}"/>
              </a:ext>
            </a:extLst>
          </p:cNvPr>
          <p:cNvSpPr/>
          <p:nvPr/>
        </p:nvSpPr>
        <p:spPr>
          <a:xfrm>
            <a:off x="6486893" y="4821039"/>
            <a:ext cx="2331492" cy="301723"/>
          </a:xfrm>
          <a:prstGeom prst="rect">
            <a:avLst/>
          </a:prstGeom>
          <a:noFill/>
          <a:ln/>
        </p:spPr>
        <p:txBody>
          <a:bodyPr wrap="square" lIns="0" tIns="0" rIns="0" bIns="0" rtlCol="0" anchor="ctr"/>
          <a:lstStyle/>
          <a:p>
            <a:pPr algn="r" defTabSz="685800"/>
            <a:r>
              <a:rPr lang="en-US" sz="1200" b="1" dirty="0">
                <a:solidFill>
                  <a:srgbClr val="14181C"/>
                </a:solidFill>
                <a:latin typeface="Aptos" panose="020B0004020202020204" pitchFamily="34" charset="0"/>
                <a:ea typeface="Calibri" pitchFamily="34" charset="-122"/>
                <a:cs typeface="Calibri" pitchFamily="34" charset="-120"/>
              </a:rPr>
              <a:t>Integrare la pensione</a:t>
            </a:r>
            <a:endParaRPr lang="en-US" sz="1200" dirty="0">
              <a:solidFill>
                <a:prstClr val="black"/>
              </a:solidFill>
              <a:latin typeface="Aptos" panose="020B0004020202020204" pitchFamily="34" charset="0"/>
            </a:endParaRPr>
          </a:p>
        </p:txBody>
      </p:sp>
      <p:sp>
        <p:nvSpPr>
          <p:cNvPr id="262" name="Shape 55">
            <a:extLst>
              <a:ext uri="{FF2B5EF4-FFF2-40B4-BE49-F238E27FC236}">
                <a16:creationId xmlns:a16="http://schemas.microsoft.com/office/drawing/2014/main" id="{9666B1BC-75E6-8F82-358A-2CADF6FD8D54}"/>
              </a:ext>
            </a:extLst>
          </p:cNvPr>
          <p:cNvSpPr/>
          <p:nvPr/>
        </p:nvSpPr>
        <p:spPr>
          <a:xfrm>
            <a:off x="8928103" y="4896470"/>
            <a:ext cx="1680046" cy="150861"/>
          </a:xfrm>
          <a:prstGeom prst="roundRect">
            <a:avLst>
              <a:gd name="adj" fmla="val 50000"/>
            </a:avLst>
          </a:prstGeom>
          <a:solidFill>
            <a:srgbClr val="E8EBF0"/>
          </a:solidFill>
          <a:ln/>
        </p:spPr>
        <p:txBody>
          <a:bodyPr/>
          <a:lstStyle/>
          <a:p>
            <a:pPr defTabSz="685800"/>
            <a:endParaRPr lang="en-US">
              <a:solidFill>
                <a:prstClr val="black"/>
              </a:solidFill>
              <a:latin typeface="Aptos" panose="020B0004020202020204" pitchFamily="34" charset="0"/>
            </a:endParaRPr>
          </a:p>
        </p:txBody>
      </p:sp>
      <p:sp>
        <p:nvSpPr>
          <p:cNvPr id="264" name="Shape 56">
            <a:extLst>
              <a:ext uri="{FF2B5EF4-FFF2-40B4-BE49-F238E27FC236}">
                <a16:creationId xmlns:a16="http://schemas.microsoft.com/office/drawing/2014/main" id="{6621F9D8-190B-028C-F3F7-3EB505CD8737}"/>
              </a:ext>
            </a:extLst>
          </p:cNvPr>
          <p:cNvSpPr/>
          <p:nvPr/>
        </p:nvSpPr>
        <p:spPr>
          <a:xfrm>
            <a:off x="8928103" y="4896470"/>
            <a:ext cx="983159" cy="150861"/>
          </a:xfrm>
          <a:prstGeom prst="roundRect">
            <a:avLst>
              <a:gd name="adj" fmla="val 50000"/>
            </a:avLst>
          </a:prstGeom>
          <a:solidFill>
            <a:srgbClr val="C00000"/>
          </a:solidFill>
          <a:ln/>
        </p:spPr>
        <p:txBody>
          <a:bodyPr/>
          <a:lstStyle/>
          <a:p>
            <a:pPr defTabSz="685800"/>
            <a:endParaRPr lang="en-US">
              <a:solidFill>
                <a:prstClr val="black"/>
              </a:solidFill>
              <a:latin typeface="Aptos" panose="020B0004020202020204" pitchFamily="34" charset="0"/>
            </a:endParaRPr>
          </a:p>
        </p:txBody>
      </p:sp>
      <p:sp>
        <p:nvSpPr>
          <p:cNvPr id="266" name="Text 57">
            <a:extLst>
              <a:ext uri="{FF2B5EF4-FFF2-40B4-BE49-F238E27FC236}">
                <a16:creationId xmlns:a16="http://schemas.microsoft.com/office/drawing/2014/main" id="{3ED3A24B-3429-4FC6-BF05-1D567CD83EA9}"/>
              </a:ext>
            </a:extLst>
          </p:cNvPr>
          <p:cNvSpPr/>
          <p:nvPr/>
        </p:nvSpPr>
        <p:spPr>
          <a:xfrm>
            <a:off x="10717866" y="4821039"/>
            <a:ext cx="514300" cy="301723"/>
          </a:xfrm>
          <a:prstGeom prst="rect">
            <a:avLst/>
          </a:prstGeom>
          <a:noFill/>
          <a:ln/>
        </p:spPr>
        <p:txBody>
          <a:bodyPr wrap="square" lIns="0" tIns="0" rIns="0" bIns="0" rtlCol="0" anchor="ctr"/>
          <a:lstStyle/>
          <a:p>
            <a:pPr defTabSz="685800"/>
            <a:r>
              <a:rPr lang="en-US" sz="1200" b="1" dirty="0">
                <a:solidFill>
                  <a:srgbClr val="14181C"/>
                </a:solidFill>
                <a:latin typeface="Aptos" panose="020B0004020202020204" pitchFamily="34" charset="0"/>
                <a:ea typeface="Calibri" pitchFamily="34" charset="-122"/>
                <a:cs typeface="Calibri" pitchFamily="34" charset="-120"/>
              </a:rPr>
              <a:t>34,0%</a:t>
            </a:r>
            <a:endParaRPr lang="en-US" sz="1200" dirty="0">
              <a:solidFill>
                <a:prstClr val="black"/>
              </a:solidFill>
              <a:latin typeface="Aptos" panose="020B0004020202020204" pitchFamily="34" charset="0"/>
            </a:endParaRPr>
          </a:p>
        </p:txBody>
      </p:sp>
      <p:sp>
        <p:nvSpPr>
          <p:cNvPr id="270" name="Text 59">
            <a:extLst>
              <a:ext uri="{FF2B5EF4-FFF2-40B4-BE49-F238E27FC236}">
                <a16:creationId xmlns:a16="http://schemas.microsoft.com/office/drawing/2014/main" id="{AE8552C3-DEFD-3592-8462-4D7B4716B0BF}"/>
              </a:ext>
            </a:extLst>
          </p:cNvPr>
          <p:cNvSpPr/>
          <p:nvPr/>
        </p:nvSpPr>
        <p:spPr>
          <a:xfrm>
            <a:off x="6486893" y="5122761"/>
            <a:ext cx="2331492" cy="301723"/>
          </a:xfrm>
          <a:prstGeom prst="rect">
            <a:avLst/>
          </a:prstGeom>
          <a:noFill/>
          <a:ln/>
        </p:spPr>
        <p:txBody>
          <a:bodyPr wrap="square" lIns="0" tIns="0" rIns="0" bIns="0" rtlCol="0" anchor="ctr"/>
          <a:lstStyle/>
          <a:p>
            <a:pPr algn="r" defTabSz="685800"/>
            <a:r>
              <a:rPr lang="en-US" sz="1200" b="1" dirty="0">
                <a:solidFill>
                  <a:srgbClr val="14181C"/>
                </a:solidFill>
                <a:latin typeface="Aptos" panose="020B0004020202020204" pitchFamily="34" charset="0"/>
                <a:ea typeface="Calibri" pitchFamily="34" charset="-122"/>
                <a:cs typeface="Calibri" pitchFamily="34" charset="-120"/>
              </a:rPr>
              <a:t>Mantenere un tenore di vita</a:t>
            </a:r>
            <a:endParaRPr lang="en-US" sz="1200" dirty="0">
              <a:solidFill>
                <a:prstClr val="black"/>
              </a:solidFill>
              <a:latin typeface="Aptos" panose="020B0004020202020204" pitchFamily="34" charset="0"/>
            </a:endParaRPr>
          </a:p>
        </p:txBody>
      </p:sp>
      <p:sp>
        <p:nvSpPr>
          <p:cNvPr id="272" name="Shape 60">
            <a:extLst>
              <a:ext uri="{FF2B5EF4-FFF2-40B4-BE49-F238E27FC236}">
                <a16:creationId xmlns:a16="http://schemas.microsoft.com/office/drawing/2014/main" id="{666A6A83-435D-0CA0-DDF7-F0D6BF893A7A}"/>
              </a:ext>
            </a:extLst>
          </p:cNvPr>
          <p:cNvSpPr/>
          <p:nvPr/>
        </p:nvSpPr>
        <p:spPr>
          <a:xfrm>
            <a:off x="8928103" y="5198192"/>
            <a:ext cx="1680046" cy="150861"/>
          </a:xfrm>
          <a:prstGeom prst="roundRect">
            <a:avLst>
              <a:gd name="adj" fmla="val 50000"/>
            </a:avLst>
          </a:prstGeom>
          <a:solidFill>
            <a:srgbClr val="E8EBF0"/>
          </a:solidFill>
          <a:ln/>
        </p:spPr>
        <p:txBody>
          <a:bodyPr/>
          <a:lstStyle/>
          <a:p>
            <a:pPr defTabSz="685800"/>
            <a:endParaRPr lang="en-US">
              <a:solidFill>
                <a:prstClr val="black"/>
              </a:solidFill>
              <a:latin typeface="Aptos" panose="020B0004020202020204" pitchFamily="34" charset="0"/>
            </a:endParaRPr>
          </a:p>
        </p:txBody>
      </p:sp>
      <p:sp>
        <p:nvSpPr>
          <p:cNvPr id="274" name="Shape 61">
            <a:extLst>
              <a:ext uri="{FF2B5EF4-FFF2-40B4-BE49-F238E27FC236}">
                <a16:creationId xmlns:a16="http://schemas.microsoft.com/office/drawing/2014/main" id="{9E958611-7BC3-165B-6EE3-854DD390D150}"/>
              </a:ext>
            </a:extLst>
          </p:cNvPr>
          <p:cNvSpPr/>
          <p:nvPr/>
        </p:nvSpPr>
        <p:spPr>
          <a:xfrm>
            <a:off x="8928103" y="5198192"/>
            <a:ext cx="774961" cy="150861"/>
          </a:xfrm>
          <a:prstGeom prst="roundRect">
            <a:avLst>
              <a:gd name="adj" fmla="val 50000"/>
            </a:avLst>
          </a:prstGeom>
          <a:solidFill>
            <a:srgbClr val="C00000"/>
          </a:solidFill>
          <a:ln/>
        </p:spPr>
        <p:txBody>
          <a:bodyPr/>
          <a:lstStyle/>
          <a:p>
            <a:pPr defTabSz="685800"/>
            <a:endParaRPr lang="en-US">
              <a:solidFill>
                <a:prstClr val="black"/>
              </a:solidFill>
              <a:latin typeface="Aptos" panose="020B0004020202020204" pitchFamily="34" charset="0"/>
            </a:endParaRPr>
          </a:p>
        </p:txBody>
      </p:sp>
      <p:sp>
        <p:nvSpPr>
          <p:cNvPr id="276" name="Text 62">
            <a:extLst>
              <a:ext uri="{FF2B5EF4-FFF2-40B4-BE49-F238E27FC236}">
                <a16:creationId xmlns:a16="http://schemas.microsoft.com/office/drawing/2014/main" id="{6EA827B4-DE3C-F98B-12D1-2280CDE2F827}"/>
              </a:ext>
            </a:extLst>
          </p:cNvPr>
          <p:cNvSpPr/>
          <p:nvPr/>
        </p:nvSpPr>
        <p:spPr>
          <a:xfrm>
            <a:off x="10717866" y="5122761"/>
            <a:ext cx="514300" cy="301723"/>
          </a:xfrm>
          <a:prstGeom prst="rect">
            <a:avLst/>
          </a:prstGeom>
          <a:noFill/>
          <a:ln/>
        </p:spPr>
        <p:txBody>
          <a:bodyPr wrap="square" lIns="0" tIns="0" rIns="0" bIns="0" rtlCol="0" anchor="ctr"/>
          <a:lstStyle/>
          <a:p>
            <a:pPr defTabSz="685800"/>
            <a:r>
              <a:rPr lang="en-US" sz="1200" b="1" dirty="0">
                <a:solidFill>
                  <a:srgbClr val="14181C"/>
                </a:solidFill>
                <a:latin typeface="Aptos" panose="020B0004020202020204" pitchFamily="34" charset="0"/>
                <a:ea typeface="Calibri" pitchFamily="34" charset="-122"/>
                <a:cs typeface="Calibri" pitchFamily="34" charset="-120"/>
              </a:rPr>
              <a:t>26,8%</a:t>
            </a:r>
            <a:endParaRPr lang="en-US" sz="1200" dirty="0">
              <a:solidFill>
                <a:prstClr val="black"/>
              </a:solidFill>
              <a:latin typeface="Aptos" panose="020B0004020202020204" pitchFamily="34" charset="0"/>
            </a:endParaRPr>
          </a:p>
        </p:txBody>
      </p:sp>
      <p:sp>
        <p:nvSpPr>
          <p:cNvPr id="280" name="Text 64">
            <a:extLst>
              <a:ext uri="{FF2B5EF4-FFF2-40B4-BE49-F238E27FC236}">
                <a16:creationId xmlns:a16="http://schemas.microsoft.com/office/drawing/2014/main" id="{E3C3106C-7067-1591-A519-0212007961FF}"/>
              </a:ext>
            </a:extLst>
          </p:cNvPr>
          <p:cNvSpPr/>
          <p:nvPr/>
        </p:nvSpPr>
        <p:spPr>
          <a:xfrm>
            <a:off x="6486893" y="5424484"/>
            <a:ext cx="2331492" cy="301723"/>
          </a:xfrm>
          <a:prstGeom prst="rect">
            <a:avLst/>
          </a:prstGeom>
          <a:noFill/>
          <a:ln/>
        </p:spPr>
        <p:txBody>
          <a:bodyPr wrap="square" lIns="0" tIns="0" rIns="0" bIns="0" rtlCol="0" anchor="ctr"/>
          <a:lstStyle/>
          <a:p>
            <a:pPr algn="r" defTabSz="685800"/>
            <a:r>
              <a:rPr lang="en-US" sz="1200" b="1" dirty="0">
                <a:solidFill>
                  <a:srgbClr val="14181C"/>
                </a:solidFill>
                <a:latin typeface="Aptos" panose="020B0004020202020204" pitchFamily="34" charset="0"/>
                <a:ea typeface="Calibri" pitchFamily="34" charset="-122"/>
                <a:cs typeface="Calibri" pitchFamily="34" charset="-120"/>
              </a:rPr>
              <a:t>Aiutare i familiari</a:t>
            </a:r>
            <a:endParaRPr lang="en-US" sz="1200" dirty="0">
              <a:solidFill>
                <a:prstClr val="black"/>
              </a:solidFill>
              <a:latin typeface="Aptos" panose="020B0004020202020204" pitchFamily="34" charset="0"/>
            </a:endParaRPr>
          </a:p>
        </p:txBody>
      </p:sp>
      <p:sp>
        <p:nvSpPr>
          <p:cNvPr id="282" name="Shape 65">
            <a:extLst>
              <a:ext uri="{FF2B5EF4-FFF2-40B4-BE49-F238E27FC236}">
                <a16:creationId xmlns:a16="http://schemas.microsoft.com/office/drawing/2014/main" id="{638E6F82-422B-1067-192E-9B80BCE6471F}"/>
              </a:ext>
            </a:extLst>
          </p:cNvPr>
          <p:cNvSpPr/>
          <p:nvPr/>
        </p:nvSpPr>
        <p:spPr>
          <a:xfrm>
            <a:off x="8928103" y="5499915"/>
            <a:ext cx="1680046" cy="150861"/>
          </a:xfrm>
          <a:prstGeom prst="roundRect">
            <a:avLst>
              <a:gd name="adj" fmla="val 50000"/>
            </a:avLst>
          </a:prstGeom>
          <a:solidFill>
            <a:srgbClr val="E8EBF0"/>
          </a:solidFill>
          <a:ln/>
        </p:spPr>
        <p:txBody>
          <a:bodyPr/>
          <a:lstStyle/>
          <a:p>
            <a:pPr defTabSz="685800"/>
            <a:endParaRPr lang="en-US">
              <a:solidFill>
                <a:prstClr val="black"/>
              </a:solidFill>
              <a:latin typeface="Aptos" panose="020B0004020202020204" pitchFamily="34" charset="0"/>
            </a:endParaRPr>
          </a:p>
        </p:txBody>
      </p:sp>
      <p:sp>
        <p:nvSpPr>
          <p:cNvPr id="284" name="Shape 66">
            <a:extLst>
              <a:ext uri="{FF2B5EF4-FFF2-40B4-BE49-F238E27FC236}">
                <a16:creationId xmlns:a16="http://schemas.microsoft.com/office/drawing/2014/main" id="{60233EDC-ABC3-D757-68F6-E5AA998974A5}"/>
              </a:ext>
            </a:extLst>
          </p:cNvPr>
          <p:cNvSpPr/>
          <p:nvPr/>
        </p:nvSpPr>
        <p:spPr>
          <a:xfrm>
            <a:off x="8928103" y="5499915"/>
            <a:ext cx="705561" cy="150861"/>
          </a:xfrm>
          <a:prstGeom prst="roundRect">
            <a:avLst>
              <a:gd name="adj" fmla="val 50000"/>
            </a:avLst>
          </a:prstGeom>
          <a:solidFill>
            <a:srgbClr val="C00000"/>
          </a:solidFill>
          <a:ln/>
        </p:spPr>
        <p:txBody>
          <a:bodyPr/>
          <a:lstStyle/>
          <a:p>
            <a:pPr defTabSz="685800"/>
            <a:endParaRPr lang="en-US">
              <a:solidFill>
                <a:prstClr val="black"/>
              </a:solidFill>
              <a:latin typeface="Aptos" panose="020B0004020202020204" pitchFamily="34" charset="0"/>
            </a:endParaRPr>
          </a:p>
        </p:txBody>
      </p:sp>
      <p:sp>
        <p:nvSpPr>
          <p:cNvPr id="286" name="Text 67">
            <a:extLst>
              <a:ext uri="{FF2B5EF4-FFF2-40B4-BE49-F238E27FC236}">
                <a16:creationId xmlns:a16="http://schemas.microsoft.com/office/drawing/2014/main" id="{1C961420-B068-2102-CDC3-9D8EA6B45068}"/>
              </a:ext>
            </a:extLst>
          </p:cNvPr>
          <p:cNvSpPr/>
          <p:nvPr/>
        </p:nvSpPr>
        <p:spPr>
          <a:xfrm>
            <a:off x="10717866" y="5424484"/>
            <a:ext cx="514300" cy="301723"/>
          </a:xfrm>
          <a:prstGeom prst="rect">
            <a:avLst/>
          </a:prstGeom>
          <a:noFill/>
          <a:ln/>
        </p:spPr>
        <p:txBody>
          <a:bodyPr wrap="square" lIns="0" tIns="0" rIns="0" bIns="0" rtlCol="0" anchor="ctr"/>
          <a:lstStyle/>
          <a:p>
            <a:pPr defTabSz="685800"/>
            <a:r>
              <a:rPr lang="en-US" sz="1200" b="1" dirty="0">
                <a:solidFill>
                  <a:srgbClr val="14181C"/>
                </a:solidFill>
                <a:latin typeface="Aptos" panose="020B0004020202020204" pitchFamily="34" charset="0"/>
                <a:ea typeface="Calibri" pitchFamily="34" charset="-122"/>
                <a:cs typeface="Calibri" pitchFamily="34" charset="-120"/>
              </a:rPr>
              <a:t>24,4%</a:t>
            </a:r>
            <a:endParaRPr lang="en-US" sz="1200" dirty="0">
              <a:solidFill>
                <a:prstClr val="black"/>
              </a:solidFill>
              <a:latin typeface="Aptos" panose="020B0004020202020204" pitchFamily="34" charset="0"/>
            </a:endParaRPr>
          </a:p>
        </p:txBody>
      </p:sp>
      <p:sp>
        <p:nvSpPr>
          <p:cNvPr id="290" name="Text 4">
            <a:extLst>
              <a:ext uri="{FF2B5EF4-FFF2-40B4-BE49-F238E27FC236}">
                <a16:creationId xmlns:a16="http://schemas.microsoft.com/office/drawing/2014/main" id="{3DF1D109-4920-C9A7-8795-398E74F95B73}"/>
              </a:ext>
            </a:extLst>
          </p:cNvPr>
          <p:cNvSpPr/>
          <p:nvPr/>
        </p:nvSpPr>
        <p:spPr>
          <a:xfrm>
            <a:off x="617160" y="1701750"/>
            <a:ext cx="5417291" cy="205720"/>
          </a:xfrm>
          <a:prstGeom prst="rect">
            <a:avLst/>
          </a:prstGeom>
          <a:noFill/>
          <a:ln/>
        </p:spPr>
        <p:txBody>
          <a:bodyPr wrap="square" lIns="0" tIns="0" rIns="0" bIns="0" rtlCol="0" anchor="ctr"/>
          <a:lstStyle/>
          <a:p>
            <a:pPr defTabSz="685800"/>
            <a:r>
              <a:rPr lang="en-US" b="1" kern="0" spc="105" dirty="0">
                <a:solidFill>
                  <a:srgbClr val="A30D22"/>
                </a:solidFill>
                <a:latin typeface="Aptos" panose="020B0004020202020204" pitchFamily="34" charset="0"/>
                <a:ea typeface="Calibri" pitchFamily="34" charset="-122"/>
                <a:cs typeface="Calibri" pitchFamily="34" charset="-120"/>
              </a:rPr>
              <a:t>A CHE COSA SERVE IL REDDITO </a:t>
            </a:r>
            <a:endParaRPr lang="en-US" dirty="0">
              <a:solidFill>
                <a:prstClr val="black"/>
              </a:solidFill>
              <a:latin typeface="Aptos" panose="020B0004020202020204" pitchFamily="34" charset="0"/>
            </a:endParaRPr>
          </a:p>
        </p:txBody>
      </p:sp>
      <p:sp>
        <p:nvSpPr>
          <p:cNvPr id="292" name="Shape 5">
            <a:extLst>
              <a:ext uri="{FF2B5EF4-FFF2-40B4-BE49-F238E27FC236}">
                <a16:creationId xmlns:a16="http://schemas.microsoft.com/office/drawing/2014/main" id="{4C035744-048E-7F4C-B6E5-F809AB07E2E7}"/>
              </a:ext>
            </a:extLst>
          </p:cNvPr>
          <p:cNvSpPr/>
          <p:nvPr/>
        </p:nvSpPr>
        <p:spPr>
          <a:xfrm>
            <a:off x="617293" y="2348359"/>
            <a:ext cx="1897012" cy="720020"/>
          </a:xfrm>
          <a:prstGeom prst="rect">
            <a:avLst/>
          </a:prstGeom>
          <a:solidFill>
            <a:srgbClr val="C9D0D6"/>
          </a:solidFill>
          <a:ln/>
        </p:spPr>
        <p:txBody>
          <a:bodyPr/>
          <a:lstStyle/>
          <a:p>
            <a:pPr defTabSz="685800"/>
            <a:endParaRPr lang="en-US" sz="1400">
              <a:solidFill>
                <a:prstClr val="black"/>
              </a:solidFill>
              <a:latin typeface="Aptos" panose="020B0004020202020204" pitchFamily="34" charset="0"/>
            </a:endParaRPr>
          </a:p>
        </p:txBody>
      </p:sp>
      <p:sp>
        <p:nvSpPr>
          <p:cNvPr id="294" name="Text 6">
            <a:extLst>
              <a:ext uri="{FF2B5EF4-FFF2-40B4-BE49-F238E27FC236}">
                <a16:creationId xmlns:a16="http://schemas.microsoft.com/office/drawing/2014/main" id="{716DA339-38D8-94A0-9525-5400D5D94491}"/>
              </a:ext>
            </a:extLst>
          </p:cNvPr>
          <p:cNvSpPr/>
          <p:nvPr/>
        </p:nvSpPr>
        <p:spPr>
          <a:xfrm>
            <a:off x="617293" y="2458077"/>
            <a:ext cx="1897012" cy="449765"/>
          </a:xfrm>
          <a:prstGeom prst="rect">
            <a:avLst/>
          </a:prstGeom>
          <a:noFill/>
          <a:ln/>
        </p:spPr>
        <p:txBody>
          <a:bodyPr wrap="square" lIns="0" tIns="0" rIns="0" bIns="0" rtlCol="0" anchor="ctr"/>
          <a:lstStyle/>
          <a:p>
            <a:pPr algn="ctr" defTabSz="685800"/>
            <a:r>
              <a:rPr lang="en-US" sz="1600" b="1" dirty="0">
                <a:solidFill>
                  <a:srgbClr val="3A454F"/>
                </a:solidFill>
                <a:latin typeface="Aptos" panose="020B0004020202020204" pitchFamily="34" charset="0"/>
                <a:ea typeface="Calibri" pitchFamily="34" charset="-122"/>
                <a:cs typeface="Calibri" pitchFamily="34" charset="-120"/>
              </a:rPr>
              <a:t>36,4%</a:t>
            </a:r>
            <a:endParaRPr lang="en-US" sz="1600" dirty="0">
              <a:solidFill>
                <a:prstClr val="black"/>
              </a:solidFill>
              <a:latin typeface="Aptos" panose="020B0004020202020204" pitchFamily="34" charset="0"/>
            </a:endParaRPr>
          </a:p>
        </p:txBody>
      </p:sp>
      <p:sp>
        <p:nvSpPr>
          <p:cNvPr id="296" name="Text 7">
            <a:extLst>
              <a:ext uri="{FF2B5EF4-FFF2-40B4-BE49-F238E27FC236}">
                <a16:creationId xmlns:a16="http://schemas.microsoft.com/office/drawing/2014/main" id="{F22DDB54-1987-06F6-D19B-F1FE637CBF0C}"/>
              </a:ext>
            </a:extLst>
          </p:cNvPr>
          <p:cNvSpPr/>
          <p:nvPr/>
        </p:nvSpPr>
        <p:spPr>
          <a:xfrm>
            <a:off x="617293" y="2773514"/>
            <a:ext cx="1897012" cy="178291"/>
          </a:xfrm>
          <a:prstGeom prst="rect">
            <a:avLst/>
          </a:prstGeom>
          <a:noFill/>
          <a:ln/>
        </p:spPr>
        <p:txBody>
          <a:bodyPr wrap="square" lIns="0" tIns="0" rIns="0" bIns="0" rtlCol="0" anchor="ctr"/>
          <a:lstStyle/>
          <a:p>
            <a:pPr algn="ctr" defTabSz="685800"/>
            <a:endParaRPr lang="en-US" sz="800" dirty="0">
              <a:solidFill>
                <a:prstClr val="black"/>
              </a:solidFill>
              <a:latin typeface="Aptos" panose="020B0004020202020204" pitchFamily="34" charset="0"/>
            </a:endParaRPr>
          </a:p>
        </p:txBody>
      </p:sp>
      <p:sp>
        <p:nvSpPr>
          <p:cNvPr id="298" name="Text 8">
            <a:extLst>
              <a:ext uri="{FF2B5EF4-FFF2-40B4-BE49-F238E27FC236}">
                <a16:creationId xmlns:a16="http://schemas.microsoft.com/office/drawing/2014/main" id="{552D9281-ABC7-873C-0F7B-25A0FCD13271}"/>
              </a:ext>
            </a:extLst>
          </p:cNvPr>
          <p:cNvSpPr/>
          <p:nvPr/>
        </p:nvSpPr>
        <p:spPr>
          <a:xfrm>
            <a:off x="617293" y="3123238"/>
            <a:ext cx="1897012" cy="411440"/>
          </a:xfrm>
          <a:prstGeom prst="rect">
            <a:avLst/>
          </a:prstGeom>
          <a:noFill/>
          <a:ln/>
        </p:spPr>
        <p:txBody>
          <a:bodyPr wrap="square" lIns="0" tIns="0" rIns="0" bIns="0" rtlCol="0" anchor="ctr"/>
          <a:lstStyle/>
          <a:p>
            <a:pPr algn="ctr" defTabSz="685800">
              <a:lnSpc>
                <a:spcPts val="975"/>
              </a:lnSpc>
            </a:pPr>
            <a:r>
              <a:rPr lang="en-US" sz="1050" dirty="0">
                <a:solidFill>
                  <a:srgbClr val="3A454F"/>
                </a:solidFill>
                <a:latin typeface="Aptos" panose="020B0004020202020204" pitchFamily="34" charset="0"/>
                <a:ea typeface="Calibri" pitchFamily="34" charset="-122"/>
                <a:cs typeface="Calibri" pitchFamily="34" charset="-120"/>
              </a:rPr>
              <a:t>Trascurabile</a:t>
            </a:r>
            <a:endParaRPr lang="en-US" sz="1050" dirty="0">
              <a:solidFill>
                <a:prstClr val="black"/>
              </a:solidFill>
              <a:latin typeface="Aptos" panose="020B0004020202020204" pitchFamily="34" charset="0"/>
            </a:endParaRPr>
          </a:p>
          <a:p>
            <a:pPr algn="ctr" defTabSz="685800">
              <a:lnSpc>
                <a:spcPts val="975"/>
              </a:lnSpc>
            </a:pPr>
            <a:r>
              <a:rPr lang="en-US" sz="1050" dirty="0">
                <a:solidFill>
                  <a:srgbClr val="3A454F"/>
                </a:solidFill>
                <a:latin typeface="Aptos" panose="020B0004020202020204" pitchFamily="34" charset="0"/>
                <a:ea typeface="Calibri" pitchFamily="34" charset="-122"/>
                <a:cs typeface="Calibri" pitchFamily="34" charset="-120"/>
              </a:rPr>
              <a:t>lo faccio per passione</a:t>
            </a:r>
            <a:endParaRPr lang="en-US" sz="1050" dirty="0">
              <a:solidFill>
                <a:prstClr val="black"/>
              </a:solidFill>
              <a:latin typeface="Aptos" panose="020B0004020202020204" pitchFamily="34" charset="0"/>
            </a:endParaRPr>
          </a:p>
        </p:txBody>
      </p:sp>
      <p:sp>
        <p:nvSpPr>
          <p:cNvPr id="300" name="Shape 9">
            <a:extLst>
              <a:ext uri="{FF2B5EF4-FFF2-40B4-BE49-F238E27FC236}">
                <a16:creationId xmlns:a16="http://schemas.microsoft.com/office/drawing/2014/main" id="{D14B152A-5A4D-CA05-F245-FD60981A2B4E}"/>
              </a:ext>
            </a:extLst>
          </p:cNvPr>
          <p:cNvSpPr/>
          <p:nvPr/>
        </p:nvSpPr>
        <p:spPr>
          <a:xfrm>
            <a:off x="2514305" y="2348359"/>
            <a:ext cx="1469663" cy="720020"/>
          </a:xfrm>
          <a:prstGeom prst="rect">
            <a:avLst/>
          </a:prstGeom>
          <a:solidFill>
            <a:srgbClr val="E3B9C0"/>
          </a:solidFill>
          <a:ln/>
        </p:spPr>
        <p:txBody>
          <a:bodyPr/>
          <a:lstStyle/>
          <a:p>
            <a:pPr defTabSz="685800"/>
            <a:endParaRPr lang="en-US" sz="1400">
              <a:solidFill>
                <a:prstClr val="black"/>
              </a:solidFill>
              <a:latin typeface="Aptos" panose="020B0004020202020204" pitchFamily="34" charset="0"/>
            </a:endParaRPr>
          </a:p>
        </p:txBody>
      </p:sp>
      <p:sp>
        <p:nvSpPr>
          <p:cNvPr id="302" name="Text 10">
            <a:extLst>
              <a:ext uri="{FF2B5EF4-FFF2-40B4-BE49-F238E27FC236}">
                <a16:creationId xmlns:a16="http://schemas.microsoft.com/office/drawing/2014/main" id="{CB526CD9-0657-D141-F322-79B8DB395708}"/>
              </a:ext>
            </a:extLst>
          </p:cNvPr>
          <p:cNvSpPr/>
          <p:nvPr/>
        </p:nvSpPr>
        <p:spPr>
          <a:xfrm>
            <a:off x="2514305" y="2458077"/>
            <a:ext cx="1469663" cy="449765"/>
          </a:xfrm>
          <a:prstGeom prst="rect">
            <a:avLst/>
          </a:prstGeom>
          <a:noFill/>
          <a:ln/>
        </p:spPr>
        <p:txBody>
          <a:bodyPr wrap="square" lIns="0" tIns="0" rIns="0" bIns="0" rtlCol="0" anchor="ctr"/>
          <a:lstStyle/>
          <a:p>
            <a:pPr algn="ctr" defTabSz="685800"/>
            <a:r>
              <a:rPr lang="en-US" sz="1600" b="1" dirty="0">
                <a:solidFill>
                  <a:srgbClr val="3A454F"/>
                </a:solidFill>
                <a:latin typeface="Aptos" panose="020B0004020202020204" pitchFamily="34" charset="0"/>
                <a:ea typeface="Calibri" pitchFamily="34" charset="-122"/>
                <a:cs typeface="Calibri" pitchFamily="34" charset="-120"/>
              </a:rPr>
              <a:t>28,2%</a:t>
            </a:r>
            <a:endParaRPr lang="en-US" sz="1600" dirty="0">
              <a:solidFill>
                <a:prstClr val="black"/>
              </a:solidFill>
              <a:latin typeface="Aptos" panose="020B0004020202020204" pitchFamily="34" charset="0"/>
            </a:endParaRPr>
          </a:p>
        </p:txBody>
      </p:sp>
      <p:sp>
        <p:nvSpPr>
          <p:cNvPr id="306" name="Text 12">
            <a:extLst>
              <a:ext uri="{FF2B5EF4-FFF2-40B4-BE49-F238E27FC236}">
                <a16:creationId xmlns:a16="http://schemas.microsoft.com/office/drawing/2014/main" id="{08DC3F9A-DC08-DEFC-12C8-1B5BCCD94AD2}"/>
              </a:ext>
            </a:extLst>
          </p:cNvPr>
          <p:cNvSpPr/>
          <p:nvPr/>
        </p:nvSpPr>
        <p:spPr>
          <a:xfrm>
            <a:off x="2514305" y="3123238"/>
            <a:ext cx="1469663" cy="411440"/>
          </a:xfrm>
          <a:prstGeom prst="rect">
            <a:avLst/>
          </a:prstGeom>
          <a:noFill/>
          <a:ln/>
        </p:spPr>
        <p:txBody>
          <a:bodyPr wrap="square" lIns="0" tIns="0" rIns="0" bIns="0" rtlCol="0" anchor="ctr"/>
          <a:lstStyle/>
          <a:p>
            <a:pPr algn="ctr" defTabSz="685800">
              <a:lnSpc>
                <a:spcPts val="975"/>
              </a:lnSpc>
            </a:pPr>
            <a:r>
              <a:rPr lang="en-US" sz="1050" dirty="0">
                <a:solidFill>
                  <a:srgbClr val="3A454F"/>
                </a:solidFill>
                <a:latin typeface="Aptos" panose="020B0004020202020204" pitchFamily="34" charset="0"/>
                <a:ea typeface="Calibri" pitchFamily="34" charset="-122"/>
                <a:cs typeface="Calibri" pitchFamily="34" charset="-120"/>
              </a:rPr>
              <a:t>Accessorio</a:t>
            </a:r>
            <a:endParaRPr lang="en-US" sz="1050" dirty="0">
              <a:solidFill>
                <a:prstClr val="black"/>
              </a:solidFill>
              <a:latin typeface="Aptos" panose="020B0004020202020204" pitchFamily="34" charset="0"/>
            </a:endParaRPr>
          </a:p>
          <a:p>
            <a:pPr algn="ctr" defTabSz="685800">
              <a:lnSpc>
                <a:spcPts val="975"/>
              </a:lnSpc>
            </a:pPr>
            <a:r>
              <a:rPr lang="en-US" sz="1050" dirty="0">
                <a:solidFill>
                  <a:srgbClr val="3A454F"/>
                </a:solidFill>
                <a:latin typeface="Aptos" panose="020B0004020202020204" pitchFamily="34" charset="0"/>
                <a:ea typeface="Calibri" pitchFamily="34" charset="-122"/>
                <a:cs typeface="Calibri" pitchFamily="34" charset="-120"/>
              </a:rPr>
              <a:t>qualche spesa in più</a:t>
            </a:r>
            <a:endParaRPr lang="en-US" sz="1050" dirty="0">
              <a:solidFill>
                <a:prstClr val="black"/>
              </a:solidFill>
              <a:latin typeface="Aptos" panose="020B0004020202020204" pitchFamily="34" charset="0"/>
            </a:endParaRPr>
          </a:p>
        </p:txBody>
      </p:sp>
      <p:sp>
        <p:nvSpPr>
          <p:cNvPr id="308" name="Shape 13">
            <a:extLst>
              <a:ext uri="{FF2B5EF4-FFF2-40B4-BE49-F238E27FC236}">
                <a16:creationId xmlns:a16="http://schemas.microsoft.com/office/drawing/2014/main" id="{9C018A98-6EC7-745A-6F98-C427EC25F4D7}"/>
              </a:ext>
            </a:extLst>
          </p:cNvPr>
          <p:cNvSpPr/>
          <p:nvPr/>
        </p:nvSpPr>
        <p:spPr>
          <a:xfrm>
            <a:off x="3983968" y="2348359"/>
            <a:ext cx="1094429" cy="720020"/>
          </a:xfrm>
          <a:prstGeom prst="rect">
            <a:avLst/>
          </a:prstGeom>
          <a:solidFill>
            <a:srgbClr val="A30D22"/>
          </a:solidFill>
          <a:ln/>
        </p:spPr>
        <p:txBody>
          <a:bodyPr/>
          <a:lstStyle/>
          <a:p>
            <a:pPr defTabSz="685800"/>
            <a:endParaRPr lang="en-US" sz="1400">
              <a:solidFill>
                <a:prstClr val="black"/>
              </a:solidFill>
              <a:latin typeface="Aptos" panose="020B0004020202020204" pitchFamily="34" charset="0"/>
            </a:endParaRPr>
          </a:p>
        </p:txBody>
      </p:sp>
      <p:sp>
        <p:nvSpPr>
          <p:cNvPr id="310" name="Text 14">
            <a:extLst>
              <a:ext uri="{FF2B5EF4-FFF2-40B4-BE49-F238E27FC236}">
                <a16:creationId xmlns:a16="http://schemas.microsoft.com/office/drawing/2014/main" id="{C0C7B8EA-3228-F907-2A65-FE972B31F0C4}"/>
              </a:ext>
            </a:extLst>
          </p:cNvPr>
          <p:cNvSpPr/>
          <p:nvPr/>
        </p:nvSpPr>
        <p:spPr>
          <a:xfrm>
            <a:off x="3983968" y="2458077"/>
            <a:ext cx="1094429" cy="449765"/>
          </a:xfrm>
          <a:prstGeom prst="rect">
            <a:avLst/>
          </a:prstGeom>
          <a:noFill/>
          <a:ln/>
        </p:spPr>
        <p:txBody>
          <a:bodyPr wrap="square" lIns="0" tIns="0" rIns="0" bIns="0" rtlCol="0" anchor="ctr"/>
          <a:lstStyle/>
          <a:p>
            <a:pPr algn="ctr" defTabSz="685800"/>
            <a:r>
              <a:rPr lang="en-US" sz="1600" b="1" dirty="0">
                <a:solidFill>
                  <a:srgbClr val="FFFFFF"/>
                </a:solidFill>
                <a:latin typeface="Aptos" panose="020B0004020202020204" pitchFamily="34" charset="0"/>
                <a:ea typeface="Calibri" pitchFamily="34" charset="-122"/>
                <a:cs typeface="Calibri" pitchFamily="34" charset="-120"/>
              </a:rPr>
              <a:t>21,0%</a:t>
            </a:r>
            <a:endParaRPr lang="en-US" sz="1600" dirty="0">
              <a:solidFill>
                <a:prstClr val="black"/>
              </a:solidFill>
              <a:latin typeface="Aptos" panose="020B0004020202020204" pitchFamily="34" charset="0"/>
            </a:endParaRPr>
          </a:p>
        </p:txBody>
      </p:sp>
      <p:sp>
        <p:nvSpPr>
          <p:cNvPr id="314" name="Text 16">
            <a:extLst>
              <a:ext uri="{FF2B5EF4-FFF2-40B4-BE49-F238E27FC236}">
                <a16:creationId xmlns:a16="http://schemas.microsoft.com/office/drawing/2014/main" id="{478C4067-EE46-CA0A-8CFF-E1CA432BD347}"/>
              </a:ext>
            </a:extLst>
          </p:cNvPr>
          <p:cNvSpPr/>
          <p:nvPr/>
        </p:nvSpPr>
        <p:spPr>
          <a:xfrm>
            <a:off x="3983968" y="3123238"/>
            <a:ext cx="1094429" cy="411440"/>
          </a:xfrm>
          <a:prstGeom prst="rect">
            <a:avLst/>
          </a:prstGeom>
          <a:noFill/>
          <a:ln/>
        </p:spPr>
        <p:txBody>
          <a:bodyPr wrap="square" lIns="0" tIns="0" rIns="0" bIns="0" rtlCol="0" anchor="ctr"/>
          <a:lstStyle/>
          <a:p>
            <a:pPr algn="ctr" defTabSz="685800">
              <a:lnSpc>
                <a:spcPts val="975"/>
              </a:lnSpc>
            </a:pPr>
            <a:r>
              <a:rPr lang="en-US" sz="1050" dirty="0">
                <a:solidFill>
                  <a:srgbClr val="3A454F"/>
                </a:solidFill>
                <a:latin typeface="Aptos" panose="020B0004020202020204" pitchFamily="34" charset="0"/>
                <a:ea typeface="Calibri" pitchFamily="34" charset="-122"/>
                <a:cs typeface="Calibri" pitchFamily="34" charset="-120"/>
              </a:rPr>
              <a:t>Indispensabile</a:t>
            </a:r>
            <a:endParaRPr lang="en-US" sz="1050" dirty="0">
              <a:solidFill>
                <a:prstClr val="black"/>
              </a:solidFill>
              <a:latin typeface="Aptos" panose="020B0004020202020204" pitchFamily="34" charset="0"/>
            </a:endParaRPr>
          </a:p>
        </p:txBody>
      </p:sp>
      <p:sp>
        <p:nvSpPr>
          <p:cNvPr id="316" name="Shape 17">
            <a:extLst>
              <a:ext uri="{FF2B5EF4-FFF2-40B4-BE49-F238E27FC236}">
                <a16:creationId xmlns:a16="http://schemas.microsoft.com/office/drawing/2014/main" id="{238ADD23-9F30-9B47-E750-3E325FD72A80}"/>
              </a:ext>
            </a:extLst>
          </p:cNvPr>
          <p:cNvSpPr/>
          <p:nvPr/>
        </p:nvSpPr>
        <p:spPr>
          <a:xfrm>
            <a:off x="5078399" y="2348359"/>
            <a:ext cx="750466" cy="720020"/>
          </a:xfrm>
          <a:prstGeom prst="rect">
            <a:avLst/>
          </a:prstGeom>
          <a:solidFill>
            <a:srgbClr val="7A0A19"/>
          </a:solidFill>
          <a:ln/>
        </p:spPr>
        <p:txBody>
          <a:bodyPr/>
          <a:lstStyle/>
          <a:p>
            <a:pPr defTabSz="685800"/>
            <a:endParaRPr lang="en-US" sz="1400">
              <a:solidFill>
                <a:prstClr val="black"/>
              </a:solidFill>
              <a:latin typeface="Aptos" panose="020B0004020202020204" pitchFamily="34" charset="0"/>
            </a:endParaRPr>
          </a:p>
        </p:txBody>
      </p:sp>
      <p:sp>
        <p:nvSpPr>
          <p:cNvPr id="318" name="Text 18">
            <a:extLst>
              <a:ext uri="{FF2B5EF4-FFF2-40B4-BE49-F238E27FC236}">
                <a16:creationId xmlns:a16="http://schemas.microsoft.com/office/drawing/2014/main" id="{9AF8015F-63D0-20AD-F002-43624AE3F359}"/>
              </a:ext>
            </a:extLst>
          </p:cNvPr>
          <p:cNvSpPr/>
          <p:nvPr/>
        </p:nvSpPr>
        <p:spPr>
          <a:xfrm>
            <a:off x="5078399" y="2458077"/>
            <a:ext cx="750466" cy="449765"/>
          </a:xfrm>
          <a:prstGeom prst="rect">
            <a:avLst/>
          </a:prstGeom>
          <a:noFill/>
          <a:ln/>
        </p:spPr>
        <p:txBody>
          <a:bodyPr wrap="square" lIns="0" tIns="0" rIns="0" bIns="0" rtlCol="0" anchor="ctr"/>
          <a:lstStyle/>
          <a:p>
            <a:pPr algn="ctr" defTabSz="685800"/>
            <a:r>
              <a:rPr lang="en-US" sz="1600" b="1" dirty="0">
                <a:solidFill>
                  <a:srgbClr val="FFFFFF"/>
                </a:solidFill>
                <a:latin typeface="Aptos" panose="020B0004020202020204" pitchFamily="34" charset="0"/>
                <a:ea typeface="Calibri" pitchFamily="34" charset="-122"/>
                <a:cs typeface="Calibri" pitchFamily="34" charset="-120"/>
              </a:rPr>
              <a:t>14,4%</a:t>
            </a:r>
            <a:endParaRPr lang="en-US" sz="1600" dirty="0">
              <a:solidFill>
                <a:prstClr val="black"/>
              </a:solidFill>
              <a:latin typeface="Aptos" panose="020B0004020202020204" pitchFamily="34" charset="0"/>
            </a:endParaRPr>
          </a:p>
        </p:txBody>
      </p:sp>
      <p:sp>
        <p:nvSpPr>
          <p:cNvPr id="322" name="Text 20">
            <a:extLst>
              <a:ext uri="{FF2B5EF4-FFF2-40B4-BE49-F238E27FC236}">
                <a16:creationId xmlns:a16="http://schemas.microsoft.com/office/drawing/2014/main" id="{69E60FA4-9D9C-8B88-831D-07A1D4EDF511}"/>
              </a:ext>
            </a:extLst>
          </p:cNvPr>
          <p:cNvSpPr/>
          <p:nvPr/>
        </p:nvSpPr>
        <p:spPr>
          <a:xfrm>
            <a:off x="5078399" y="3123238"/>
            <a:ext cx="750466" cy="411440"/>
          </a:xfrm>
          <a:prstGeom prst="rect">
            <a:avLst/>
          </a:prstGeom>
          <a:noFill/>
          <a:ln/>
        </p:spPr>
        <p:txBody>
          <a:bodyPr wrap="square" lIns="0" tIns="0" rIns="0" bIns="0" rtlCol="0" anchor="ctr"/>
          <a:lstStyle/>
          <a:p>
            <a:pPr algn="ctr" defTabSz="685800">
              <a:lnSpc>
                <a:spcPts val="975"/>
              </a:lnSpc>
            </a:pPr>
            <a:r>
              <a:rPr lang="en-US" sz="1050" dirty="0">
                <a:solidFill>
                  <a:srgbClr val="3A454F"/>
                </a:solidFill>
                <a:latin typeface="Aptos" panose="020B0004020202020204" pitchFamily="34" charset="0"/>
                <a:ea typeface="Calibri" pitchFamily="34" charset="-122"/>
                <a:cs typeface="Calibri" pitchFamily="34" charset="-120"/>
              </a:rPr>
              <a:t>Serve al tenore</a:t>
            </a:r>
            <a:endParaRPr lang="en-US" sz="1050" dirty="0">
              <a:solidFill>
                <a:prstClr val="black"/>
              </a:solidFill>
              <a:latin typeface="Aptos" panose="020B0004020202020204" pitchFamily="34" charset="0"/>
            </a:endParaRPr>
          </a:p>
          <a:p>
            <a:pPr algn="ctr" defTabSz="685800">
              <a:lnSpc>
                <a:spcPts val="975"/>
              </a:lnSpc>
            </a:pPr>
            <a:r>
              <a:rPr lang="en-US" sz="1050" dirty="0">
                <a:solidFill>
                  <a:srgbClr val="3A454F"/>
                </a:solidFill>
                <a:latin typeface="Aptos" panose="020B0004020202020204" pitchFamily="34" charset="0"/>
                <a:ea typeface="Calibri" pitchFamily="34" charset="-122"/>
                <a:cs typeface="Calibri" pitchFamily="34" charset="-120"/>
              </a:rPr>
              <a:t>di vita</a:t>
            </a:r>
            <a:endParaRPr lang="en-US" sz="1050" dirty="0">
              <a:solidFill>
                <a:prstClr val="black"/>
              </a:solidFill>
              <a:latin typeface="Aptos" panose="020B0004020202020204" pitchFamily="34" charset="0"/>
            </a:endParaRPr>
          </a:p>
        </p:txBody>
      </p:sp>
      <p:sp>
        <p:nvSpPr>
          <p:cNvPr id="324" name="Shape 21">
            <a:extLst>
              <a:ext uri="{FF2B5EF4-FFF2-40B4-BE49-F238E27FC236}">
                <a16:creationId xmlns:a16="http://schemas.microsoft.com/office/drawing/2014/main" id="{F294452F-7A39-9471-638C-656371DA81D9}"/>
              </a:ext>
            </a:extLst>
          </p:cNvPr>
          <p:cNvSpPr/>
          <p:nvPr/>
        </p:nvSpPr>
        <p:spPr>
          <a:xfrm>
            <a:off x="617293" y="3575822"/>
            <a:ext cx="3366675" cy="27429"/>
          </a:xfrm>
          <a:prstGeom prst="rect">
            <a:avLst/>
          </a:prstGeom>
          <a:solidFill>
            <a:srgbClr val="3A454F"/>
          </a:solidFill>
          <a:ln/>
        </p:spPr>
        <p:txBody>
          <a:bodyPr/>
          <a:lstStyle/>
          <a:p>
            <a:pPr defTabSz="685800"/>
            <a:endParaRPr lang="en-US" sz="2400" b="1">
              <a:solidFill>
                <a:prstClr val="black"/>
              </a:solidFill>
              <a:latin typeface="Aptos" panose="020B0004020202020204" pitchFamily="34" charset="0"/>
            </a:endParaRPr>
          </a:p>
        </p:txBody>
      </p:sp>
      <p:sp>
        <p:nvSpPr>
          <p:cNvPr id="326" name="Shape 22">
            <a:extLst>
              <a:ext uri="{FF2B5EF4-FFF2-40B4-BE49-F238E27FC236}">
                <a16:creationId xmlns:a16="http://schemas.microsoft.com/office/drawing/2014/main" id="{7E672709-6347-4820-179C-444E62220167}"/>
              </a:ext>
            </a:extLst>
          </p:cNvPr>
          <p:cNvSpPr/>
          <p:nvPr/>
        </p:nvSpPr>
        <p:spPr>
          <a:xfrm>
            <a:off x="3983968" y="3575822"/>
            <a:ext cx="1844897" cy="27429"/>
          </a:xfrm>
          <a:prstGeom prst="rect">
            <a:avLst/>
          </a:prstGeom>
          <a:solidFill>
            <a:srgbClr val="A30D22"/>
          </a:solidFill>
          <a:ln/>
        </p:spPr>
        <p:txBody>
          <a:bodyPr/>
          <a:lstStyle/>
          <a:p>
            <a:pPr defTabSz="685800"/>
            <a:endParaRPr lang="en-US" sz="2400" b="1">
              <a:solidFill>
                <a:prstClr val="black"/>
              </a:solidFill>
              <a:latin typeface="Aptos" panose="020B0004020202020204" pitchFamily="34" charset="0"/>
            </a:endParaRPr>
          </a:p>
        </p:txBody>
      </p:sp>
      <p:sp>
        <p:nvSpPr>
          <p:cNvPr id="328" name="Text 23">
            <a:extLst>
              <a:ext uri="{FF2B5EF4-FFF2-40B4-BE49-F238E27FC236}">
                <a16:creationId xmlns:a16="http://schemas.microsoft.com/office/drawing/2014/main" id="{F8DB56C1-C138-AD04-6192-35015CE8B0DA}"/>
              </a:ext>
            </a:extLst>
          </p:cNvPr>
          <p:cNvSpPr/>
          <p:nvPr/>
        </p:nvSpPr>
        <p:spPr>
          <a:xfrm>
            <a:off x="617293" y="3630681"/>
            <a:ext cx="3366675" cy="205720"/>
          </a:xfrm>
          <a:prstGeom prst="rect">
            <a:avLst/>
          </a:prstGeom>
          <a:noFill/>
          <a:ln/>
        </p:spPr>
        <p:txBody>
          <a:bodyPr wrap="square" lIns="0" tIns="0" rIns="0" bIns="0" rtlCol="0" anchor="ctr"/>
          <a:lstStyle/>
          <a:p>
            <a:pPr algn="ctr" defTabSz="685800"/>
            <a:r>
              <a:rPr lang="en-US" sz="1350" b="1" dirty="0">
                <a:solidFill>
                  <a:srgbClr val="3A454F"/>
                </a:solidFill>
                <a:latin typeface="Aptos" panose="020B0004020202020204" pitchFamily="34" charset="0"/>
                <a:ea typeface="Calibri" pitchFamily="34" charset="-122"/>
                <a:cs typeface="Calibri" pitchFamily="34" charset="-120"/>
              </a:rPr>
              <a:t>il reddito non è </a:t>
            </a:r>
            <a:r>
              <a:rPr lang="en-US" sz="1350" b="1" dirty="0" err="1">
                <a:solidFill>
                  <a:srgbClr val="3A454F"/>
                </a:solidFill>
                <a:latin typeface="Aptos" panose="020B0004020202020204" pitchFamily="34" charset="0"/>
                <a:ea typeface="Calibri" pitchFamily="34" charset="-122"/>
                <a:cs typeface="Calibri" pitchFamily="34" charset="-120"/>
              </a:rPr>
              <a:t>necessario</a:t>
            </a:r>
            <a:endParaRPr lang="en-US" sz="1350" b="1" dirty="0">
              <a:solidFill>
                <a:prstClr val="black"/>
              </a:solidFill>
              <a:latin typeface="Aptos" panose="020B0004020202020204" pitchFamily="34" charset="0"/>
            </a:endParaRPr>
          </a:p>
        </p:txBody>
      </p:sp>
      <p:sp>
        <p:nvSpPr>
          <p:cNvPr id="330" name="Text 24">
            <a:extLst>
              <a:ext uri="{FF2B5EF4-FFF2-40B4-BE49-F238E27FC236}">
                <a16:creationId xmlns:a16="http://schemas.microsoft.com/office/drawing/2014/main" id="{77480C62-29CE-E6A7-55D5-C8ABF560AC27}"/>
              </a:ext>
            </a:extLst>
          </p:cNvPr>
          <p:cNvSpPr/>
          <p:nvPr/>
        </p:nvSpPr>
        <p:spPr>
          <a:xfrm>
            <a:off x="3983968" y="3630681"/>
            <a:ext cx="1844897" cy="205720"/>
          </a:xfrm>
          <a:prstGeom prst="rect">
            <a:avLst/>
          </a:prstGeom>
          <a:noFill/>
          <a:ln/>
        </p:spPr>
        <p:txBody>
          <a:bodyPr wrap="square" lIns="0" tIns="0" rIns="0" bIns="0" rtlCol="0" anchor="ctr"/>
          <a:lstStyle/>
          <a:p>
            <a:pPr algn="ctr" defTabSz="685800"/>
            <a:r>
              <a:rPr lang="en-US" sz="1350" b="1" dirty="0">
                <a:solidFill>
                  <a:srgbClr val="A30D22"/>
                </a:solidFill>
                <a:latin typeface="Aptos" panose="020B0004020202020204" pitchFamily="34" charset="0"/>
                <a:ea typeface="Calibri" pitchFamily="34" charset="-122"/>
                <a:cs typeface="Calibri" pitchFamily="34" charset="-120"/>
              </a:rPr>
              <a:t>è necessario</a:t>
            </a:r>
            <a:endParaRPr lang="en-US" sz="1350" b="1" dirty="0">
              <a:solidFill>
                <a:prstClr val="black"/>
              </a:solidFill>
              <a:latin typeface="Aptos" panose="020B0004020202020204" pitchFamily="34" charset="0"/>
            </a:endParaRPr>
          </a:p>
        </p:txBody>
      </p:sp>
      <p:sp>
        <p:nvSpPr>
          <p:cNvPr id="338" name="Shape 25">
            <a:extLst>
              <a:ext uri="{FF2B5EF4-FFF2-40B4-BE49-F238E27FC236}">
                <a16:creationId xmlns:a16="http://schemas.microsoft.com/office/drawing/2014/main" id="{B20E400A-E008-CD55-7861-3CDD809F13D1}"/>
              </a:ext>
            </a:extLst>
          </p:cNvPr>
          <p:cNvSpPr/>
          <p:nvPr/>
        </p:nvSpPr>
        <p:spPr>
          <a:xfrm>
            <a:off x="617160" y="4286167"/>
            <a:ext cx="5211571" cy="925739"/>
          </a:xfrm>
          <a:prstGeom prst="roundRect">
            <a:avLst>
              <a:gd name="adj" fmla="val 3704"/>
            </a:avLst>
          </a:prstGeom>
          <a:solidFill>
            <a:srgbClr val="FBEEF0"/>
          </a:solidFill>
          <a:ln/>
        </p:spPr>
        <p:txBody>
          <a:bodyPr/>
          <a:lstStyle/>
          <a:p>
            <a:pPr defTabSz="685800"/>
            <a:endParaRPr lang="en-US" sz="1350">
              <a:solidFill>
                <a:prstClr val="black"/>
              </a:solidFill>
              <a:latin typeface="Calibri" panose="020F0502020204030204"/>
            </a:endParaRPr>
          </a:p>
        </p:txBody>
      </p:sp>
      <p:sp>
        <p:nvSpPr>
          <p:cNvPr id="340" name="Text 26">
            <a:extLst>
              <a:ext uri="{FF2B5EF4-FFF2-40B4-BE49-F238E27FC236}">
                <a16:creationId xmlns:a16="http://schemas.microsoft.com/office/drawing/2014/main" id="{BB1E0307-42B2-10AF-1E89-C4250F82D713}"/>
              </a:ext>
            </a:extLst>
          </p:cNvPr>
          <p:cNvSpPr/>
          <p:nvPr/>
        </p:nvSpPr>
        <p:spPr>
          <a:xfrm>
            <a:off x="857167" y="4402741"/>
            <a:ext cx="1268606" cy="425155"/>
          </a:xfrm>
          <a:prstGeom prst="rect">
            <a:avLst/>
          </a:prstGeom>
          <a:noFill/>
          <a:ln/>
        </p:spPr>
        <p:txBody>
          <a:bodyPr wrap="square" lIns="0" tIns="0" rIns="0" bIns="0" rtlCol="0" anchor="ctr"/>
          <a:lstStyle/>
          <a:p>
            <a:pPr defTabSz="685800"/>
            <a:r>
              <a:rPr lang="en-US" sz="2550" b="1" dirty="0">
                <a:solidFill>
                  <a:srgbClr val="A30D22"/>
                </a:solidFill>
                <a:latin typeface="Calibri" pitchFamily="34" charset="0"/>
                <a:ea typeface="Calibri" pitchFamily="34" charset="-122"/>
                <a:cs typeface="Calibri" pitchFamily="34" charset="-120"/>
              </a:rPr>
              <a:t>64,6%</a:t>
            </a:r>
            <a:endParaRPr lang="en-US" sz="2550" dirty="0">
              <a:solidFill>
                <a:prstClr val="black"/>
              </a:solidFill>
              <a:latin typeface="Calibri" panose="020F0502020204030204"/>
            </a:endParaRPr>
          </a:p>
        </p:txBody>
      </p:sp>
      <p:sp>
        <p:nvSpPr>
          <p:cNvPr id="342" name="Text 27">
            <a:extLst>
              <a:ext uri="{FF2B5EF4-FFF2-40B4-BE49-F238E27FC236}">
                <a16:creationId xmlns:a16="http://schemas.microsoft.com/office/drawing/2014/main" id="{2315D32E-7AC9-3BE3-DD3B-9BDE111DDBC7}"/>
              </a:ext>
            </a:extLst>
          </p:cNvPr>
          <p:cNvSpPr/>
          <p:nvPr/>
        </p:nvSpPr>
        <p:spPr>
          <a:xfrm>
            <a:off x="1951391" y="4469295"/>
            <a:ext cx="3705906" cy="632894"/>
          </a:xfrm>
          <a:prstGeom prst="rect">
            <a:avLst/>
          </a:prstGeom>
          <a:noFill/>
          <a:ln/>
        </p:spPr>
        <p:txBody>
          <a:bodyPr wrap="square" lIns="0" tIns="0" rIns="0" bIns="0" rtlCol="0" anchor="ctr"/>
          <a:lstStyle/>
          <a:p>
            <a:pPr defTabSz="685800">
              <a:lnSpc>
                <a:spcPts val="1350"/>
              </a:lnSpc>
            </a:pPr>
            <a:r>
              <a:rPr lang="en-US" sz="1200" dirty="0">
                <a:solidFill>
                  <a:srgbClr val="3A454F"/>
                </a:solidFill>
                <a:latin typeface="Calibri" pitchFamily="34" charset="0"/>
                <a:ea typeface="Calibri" pitchFamily="34" charset="-122"/>
                <a:cs typeface="Calibri" pitchFamily="34" charset="-120"/>
              </a:rPr>
              <a:t>di chi lavora dopo la pensione dichiara che il reddito ricavato è trascurabile o accessorio: non serve a coprire le necessità.</a:t>
            </a:r>
            <a:endParaRPr lang="en-US" sz="1200" dirty="0">
              <a:solidFill>
                <a:prstClr val="black"/>
              </a:solidFill>
              <a:latin typeface="Calibri" panose="020F0502020204030204"/>
            </a:endParaRPr>
          </a:p>
        </p:txBody>
      </p:sp>
      <p:sp>
        <p:nvSpPr>
          <p:cNvPr id="350" name="Shape 31">
            <a:extLst>
              <a:ext uri="{FF2B5EF4-FFF2-40B4-BE49-F238E27FC236}">
                <a16:creationId xmlns:a16="http://schemas.microsoft.com/office/drawing/2014/main" id="{17640A42-0D28-D816-C819-605357046368}"/>
              </a:ext>
            </a:extLst>
          </p:cNvPr>
          <p:cNvSpPr/>
          <p:nvPr/>
        </p:nvSpPr>
        <p:spPr>
          <a:xfrm>
            <a:off x="617160" y="5335338"/>
            <a:ext cx="5211571" cy="879759"/>
          </a:xfrm>
          <a:prstGeom prst="roundRect">
            <a:avLst>
              <a:gd name="adj" fmla="val 3704"/>
            </a:avLst>
          </a:prstGeom>
          <a:solidFill>
            <a:srgbClr val="F3F5F8"/>
          </a:solidFill>
          <a:ln/>
        </p:spPr>
        <p:txBody>
          <a:bodyPr/>
          <a:lstStyle/>
          <a:p>
            <a:pPr defTabSz="685800"/>
            <a:endParaRPr lang="en-US" sz="1350">
              <a:solidFill>
                <a:prstClr val="black"/>
              </a:solidFill>
              <a:latin typeface="Calibri" panose="020F0502020204030204"/>
            </a:endParaRPr>
          </a:p>
        </p:txBody>
      </p:sp>
      <p:sp>
        <p:nvSpPr>
          <p:cNvPr id="356" name="TextBox 355">
            <a:extLst>
              <a:ext uri="{FF2B5EF4-FFF2-40B4-BE49-F238E27FC236}">
                <a16:creationId xmlns:a16="http://schemas.microsoft.com/office/drawing/2014/main" id="{9A491AF8-2980-D4EA-3CF9-E5C5DFCD9A2A}"/>
              </a:ext>
            </a:extLst>
          </p:cNvPr>
          <p:cNvSpPr txBox="1"/>
          <p:nvPr/>
        </p:nvSpPr>
        <p:spPr>
          <a:xfrm>
            <a:off x="723900" y="5483680"/>
            <a:ext cx="6096000" cy="484748"/>
          </a:xfrm>
          <a:prstGeom prst="rect">
            <a:avLst/>
          </a:prstGeom>
          <a:noFill/>
        </p:spPr>
        <p:txBody>
          <a:bodyPr wrap="square">
            <a:spAutoFit/>
          </a:bodyPr>
          <a:lstStyle/>
          <a:p>
            <a:pPr defTabSz="685800"/>
            <a:r>
              <a:rPr lang="en-US" sz="2550" b="1" dirty="0">
                <a:solidFill>
                  <a:srgbClr val="A30D22"/>
                </a:solidFill>
                <a:latin typeface="Calibri" pitchFamily="34" charset="0"/>
                <a:ea typeface="Calibri" pitchFamily="34" charset="-122"/>
                <a:cs typeface="Calibri" pitchFamily="34" charset="-120"/>
              </a:rPr>
              <a:t>35,4%</a:t>
            </a:r>
            <a:endParaRPr lang="en-US" sz="2550" dirty="0">
              <a:solidFill>
                <a:prstClr val="black"/>
              </a:solidFill>
              <a:latin typeface="Calibri" panose="020F0502020204030204"/>
            </a:endParaRPr>
          </a:p>
        </p:txBody>
      </p:sp>
      <p:sp>
        <p:nvSpPr>
          <p:cNvPr id="358" name="TextBox 357">
            <a:extLst>
              <a:ext uri="{FF2B5EF4-FFF2-40B4-BE49-F238E27FC236}">
                <a16:creationId xmlns:a16="http://schemas.microsoft.com/office/drawing/2014/main" id="{35490410-8299-B27A-FE61-FA4DFF9DC740}"/>
              </a:ext>
            </a:extLst>
          </p:cNvPr>
          <p:cNvSpPr txBox="1"/>
          <p:nvPr/>
        </p:nvSpPr>
        <p:spPr>
          <a:xfrm>
            <a:off x="1951391" y="5505841"/>
            <a:ext cx="3705906" cy="630942"/>
          </a:xfrm>
          <a:prstGeom prst="rect">
            <a:avLst/>
          </a:prstGeom>
          <a:noFill/>
        </p:spPr>
        <p:txBody>
          <a:bodyPr wrap="square">
            <a:spAutoFit/>
          </a:bodyPr>
          <a:lstStyle/>
          <a:p>
            <a:pPr defTabSz="685800">
              <a:lnSpc>
                <a:spcPts val="1350"/>
              </a:lnSpc>
            </a:pPr>
            <a:r>
              <a:rPr lang="en-US" sz="1200" dirty="0">
                <a:solidFill>
                  <a:srgbClr val="3A454F"/>
                </a:solidFill>
                <a:latin typeface="Calibri" pitchFamily="34" charset="0"/>
                <a:ea typeface="Calibri" pitchFamily="34" charset="-122"/>
                <a:cs typeface="Calibri" pitchFamily="34" charset="-120"/>
              </a:rPr>
              <a:t>di chi </a:t>
            </a:r>
            <a:r>
              <a:rPr lang="en-US" sz="1200" dirty="0" err="1">
                <a:solidFill>
                  <a:srgbClr val="3A454F"/>
                </a:solidFill>
                <a:latin typeface="Calibri" pitchFamily="34" charset="0"/>
                <a:ea typeface="Calibri" pitchFamily="34" charset="-122"/>
                <a:cs typeface="Calibri" pitchFamily="34" charset="-120"/>
              </a:rPr>
              <a:t>lavora</a:t>
            </a:r>
            <a:r>
              <a:rPr lang="en-US" sz="1200" dirty="0">
                <a:solidFill>
                  <a:srgbClr val="3A454F"/>
                </a:solidFill>
                <a:latin typeface="Calibri" pitchFamily="34" charset="0"/>
                <a:ea typeface="Calibri" pitchFamily="34" charset="-122"/>
                <a:cs typeface="Calibri" pitchFamily="34" charset="-120"/>
              </a:rPr>
              <a:t> dopo la pensione </a:t>
            </a:r>
            <a:r>
              <a:rPr lang="en-US" sz="1200" dirty="0" err="1">
                <a:solidFill>
                  <a:srgbClr val="3A454F"/>
                </a:solidFill>
                <a:latin typeface="Calibri" pitchFamily="34" charset="0"/>
                <a:ea typeface="Calibri" pitchFamily="34" charset="-122"/>
                <a:cs typeface="Calibri" pitchFamily="34" charset="-120"/>
              </a:rPr>
              <a:t>dichiara</a:t>
            </a:r>
            <a:r>
              <a:rPr lang="en-US" sz="1200" dirty="0">
                <a:solidFill>
                  <a:srgbClr val="3A454F"/>
                </a:solidFill>
                <a:latin typeface="Calibri" pitchFamily="34" charset="0"/>
                <a:ea typeface="Calibri" pitchFamily="34" charset="-122"/>
                <a:cs typeface="Calibri" pitchFamily="34" charset="-120"/>
              </a:rPr>
              <a:t> </a:t>
            </a:r>
            <a:r>
              <a:rPr lang="en-US" sz="1200" dirty="0" err="1">
                <a:solidFill>
                  <a:srgbClr val="3A454F"/>
                </a:solidFill>
                <a:latin typeface="Calibri" pitchFamily="34" charset="0"/>
                <a:ea typeface="Calibri" pitchFamily="34" charset="-122"/>
                <a:cs typeface="Calibri" pitchFamily="34" charset="-120"/>
              </a:rPr>
              <a:t>che</a:t>
            </a:r>
            <a:r>
              <a:rPr lang="en-US" sz="1200" dirty="0">
                <a:solidFill>
                  <a:srgbClr val="3A454F"/>
                </a:solidFill>
                <a:latin typeface="Calibri" pitchFamily="34" charset="0"/>
                <a:ea typeface="Calibri" pitchFamily="34" charset="-122"/>
                <a:cs typeface="Calibri" pitchFamily="34" charset="-120"/>
              </a:rPr>
              <a:t> il </a:t>
            </a:r>
            <a:r>
              <a:rPr lang="en-US" sz="1200" dirty="0" err="1">
                <a:solidFill>
                  <a:srgbClr val="3A454F"/>
                </a:solidFill>
                <a:latin typeface="Calibri" pitchFamily="34" charset="0"/>
                <a:ea typeface="Calibri" pitchFamily="34" charset="-122"/>
                <a:cs typeface="Calibri" pitchFamily="34" charset="-120"/>
              </a:rPr>
              <a:t>reddito</a:t>
            </a:r>
            <a:r>
              <a:rPr lang="en-US" sz="1200" dirty="0">
                <a:solidFill>
                  <a:srgbClr val="3A454F"/>
                </a:solidFill>
                <a:latin typeface="Calibri" pitchFamily="34" charset="0"/>
                <a:ea typeface="Calibri" pitchFamily="34" charset="-122"/>
                <a:cs typeface="Calibri" pitchFamily="34" charset="-120"/>
              </a:rPr>
              <a:t> </a:t>
            </a:r>
            <a:r>
              <a:rPr lang="en-US" sz="1200" dirty="0" err="1">
                <a:solidFill>
                  <a:srgbClr val="3A454F"/>
                </a:solidFill>
                <a:latin typeface="Calibri" pitchFamily="34" charset="0"/>
                <a:ea typeface="Calibri" pitchFamily="34" charset="-122"/>
                <a:cs typeface="Calibri" pitchFamily="34" charset="-120"/>
              </a:rPr>
              <a:t>ricavato</a:t>
            </a:r>
            <a:r>
              <a:rPr lang="en-US" sz="1200" dirty="0">
                <a:solidFill>
                  <a:srgbClr val="3A454F"/>
                </a:solidFill>
                <a:latin typeface="Calibri" pitchFamily="34" charset="0"/>
                <a:ea typeface="Calibri" pitchFamily="34" charset="-122"/>
                <a:cs typeface="Calibri" pitchFamily="34" charset="-120"/>
              </a:rPr>
              <a:t> è </a:t>
            </a:r>
            <a:r>
              <a:rPr lang="en-US" sz="1200" dirty="0" err="1">
                <a:solidFill>
                  <a:srgbClr val="3A454F"/>
                </a:solidFill>
                <a:latin typeface="Calibri" pitchFamily="34" charset="0"/>
                <a:ea typeface="Calibri" pitchFamily="34" charset="-122"/>
                <a:cs typeface="Calibri" pitchFamily="34" charset="-120"/>
              </a:rPr>
              <a:t>necessario</a:t>
            </a:r>
            <a:r>
              <a:rPr lang="en-US" sz="1200" dirty="0">
                <a:solidFill>
                  <a:srgbClr val="3A454F"/>
                </a:solidFill>
                <a:latin typeface="Calibri" pitchFamily="34" charset="0"/>
                <a:ea typeface="Calibri" pitchFamily="34" charset="-122"/>
                <a:cs typeface="Calibri" pitchFamily="34" charset="-120"/>
              </a:rPr>
              <a:t> o </a:t>
            </a:r>
            <a:r>
              <a:rPr lang="en-US" sz="1200" dirty="0" err="1">
                <a:solidFill>
                  <a:srgbClr val="3A454F"/>
                </a:solidFill>
                <a:latin typeface="Calibri" pitchFamily="34" charset="0"/>
                <a:ea typeface="Calibri" pitchFamily="34" charset="-122"/>
                <a:cs typeface="Calibri" pitchFamily="34" charset="-120"/>
              </a:rPr>
              <a:t>indispensabile</a:t>
            </a:r>
            <a:r>
              <a:rPr lang="en-US" sz="1200" dirty="0">
                <a:solidFill>
                  <a:srgbClr val="3A454F"/>
                </a:solidFill>
                <a:latin typeface="Calibri" pitchFamily="34" charset="0"/>
                <a:ea typeface="Calibri" pitchFamily="34" charset="-122"/>
                <a:cs typeface="Calibri" pitchFamily="34" charset="-120"/>
              </a:rPr>
              <a:t> a </a:t>
            </a:r>
            <a:r>
              <a:rPr lang="en-US" sz="1200" dirty="0" err="1">
                <a:solidFill>
                  <a:srgbClr val="3A454F"/>
                </a:solidFill>
                <a:latin typeface="Calibri" pitchFamily="34" charset="0"/>
                <a:ea typeface="Calibri" pitchFamily="34" charset="-122"/>
                <a:cs typeface="Calibri" pitchFamily="34" charset="-120"/>
              </a:rPr>
              <a:t>coprire</a:t>
            </a:r>
            <a:r>
              <a:rPr lang="en-US" sz="1200" dirty="0">
                <a:solidFill>
                  <a:srgbClr val="3A454F"/>
                </a:solidFill>
                <a:latin typeface="Calibri" pitchFamily="34" charset="0"/>
                <a:ea typeface="Calibri" pitchFamily="34" charset="-122"/>
                <a:cs typeface="Calibri" pitchFamily="34" charset="-120"/>
              </a:rPr>
              <a:t> le </a:t>
            </a:r>
            <a:r>
              <a:rPr lang="en-US" sz="1200" dirty="0" err="1">
                <a:solidFill>
                  <a:srgbClr val="3A454F"/>
                </a:solidFill>
                <a:latin typeface="Calibri" pitchFamily="34" charset="0"/>
                <a:ea typeface="Calibri" pitchFamily="34" charset="-122"/>
                <a:cs typeface="Calibri" pitchFamily="34" charset="-120"/>
              </a:rPr>
              <a:t>necessità</a:t>
            </a:r>
            <a:r>
              <a:rPr lang="en-US" sz="1200" dirty="0">
                <a:solidFill>
                  <a:srgbClr val="3A454F"/>
                </a:solidFill>
                <a:latin typeface="Calibri" pitchFamily="34" charset="0"/>
                <a:ea typeface="Calibri" pitchFamily="34" charset="-122"/>
                <a:cs typeface="Calibri" pitchFamily="34" charset="-120"/>
              </a:rPr>
              <a:t>.</a:t>
            </a:r>
            <a:endParaRPr lang="en-US" sz="1200" dirty="0">
              <a:solidFill>
                <a:prstClr val="black"/>
              </a:solidFill>
              <a:latin typeface="Calibri" panose="020F0502020204030204"/>
            </a:endParaRPr>
          </a:p>
        </p:txBody>
      </p:sp>
    </p:spTree>
    <p:extLst>
      <p:ext uri="{BB962C8B-B14F-4D97-AF65-F5344CB8AC3E}">
        <p14:creationId xmlns:p14="http://schemas.microsoft.com/office/powerpoint/2010/main" val="30146859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685918" y="600178"/>
            <a:ext cx="10971728" cy="493728"/>
          </a:xfrm>
          <a:prstGeom prst="rect">
            <a:avLst/>
          </a:prstGeom>
          <a:noFill/>
          <a:ln/>
        </p:spPr>
        <p:txBody>
          <a:bodyPr wrap="square" lIns="0" tIns="0" rIns="0" bIns="0" rtlCol="0" anchor="ctr"/>
          <a:lstStyle/>
          <a:p>
            <a:pPr defTabSz="685800"/>
            <a:r>
              <a:rPr lang="en-US" sz="3000" b="1" dirty="0">
                <a:solidFill>
                  <a:srgbClr val="14181C"/>
                </a:solidFill>
                <a:latin typeface="Aptos" panose="020B0004020202020204" pitchFamily="34" charset="0"/>
                <a:ea typeface="Calibri" pitchFamily="34" charset="-122"/>
                <a:cs typeface="Calibri" pitchFamily="34" charset="-120"/>
              </a:rPr>
              <a:t>Fuori dai poli urbani si lavora più spesso per bisogno</a:t>
            </a:r>
            <a:endParaRPr lang="en-US" sz="3000" dirty="0">
              <a:solidFill>
                <a:prstClr val="black"/>
              </a:solidFill>
              <a:latin typeface="Aptos" panose="020B0004020202020204" pitchFamily="34" charset="0"/>
            </a:endParaRPr>
          </a:p>
        </p:txBody>
      </p:sp>
      <p:sp>
        <p:nvSpPr>
          <p:cNvPr id="6" name="Text 4"/>
          <p:cNvSpPr/>
          <p:nvPr/>
        </p:nvSpPr>
        <p:spPr>
          <a:xfrm>
            <a:off x="685918" y="1359596"/>
            <a:ext cx="6989975" cy="193923"/>
          </a:xfrm>
          <a:prstGeom prst="rect">
            <a:avLst/>
          </a:prstGeom>
          <a:noFill/>
          <a:ln/>
        </p:spPr>
        <p:txBody>
          <a:bodyPr wrap="square" lIns="0" tIns="0" rIns="0" bIns="0" rtlCol="0" anchor="ctr"/>
          <a:lstStyle/>
          <a:p>
            <a:pPr defTabSz="685800"/>
            <a:r>
              <a:rPr lang="en-US" sz="1500" b="1" kern="0" spc="105" dirty="0">
                <a:solidFill>
                  <a:srgbClr val="A30D22"/>
                </a:solidFill>
                <a:latin typeface="Aptos" panose="020B0004020202020204" pitchFamily="34" charset="0"/>
                <a:ea typeface="Calibri" pitchFamily="34" charset="-122"/>
                <a:cs typeface="Calibri" pitchFamily="34" charset="-120"/>
              </a:rPr>
              <a:t>LE MOTIVAZIONI ECONOMICHE PER AREA GEOGRAFICA</a:t>
            </a:r>
            <a:endParaRPr lang="en-US" sz="1500" dirty="0">
              <a:solidFill>
                <a:prstClr val="black"/>
              </a:solidFill>
              <a:latin typeface="Aptos" panose="020B0004020202020204" pitchFamily="34" charset="0"/>
            </a:endParaRPr>
          </a:p>
        </p:txBody>
      </p:sp>
      <p:sp>
        <p:nvSpPr>
          <p:cNvPr id="7" name="Shape 5"/>
          <p:cNvSpPr/>
          <p:nvPr/>
        </p:nvSpPr>
        <p:spPr>
          <a:xfrm>
            <a:off x="685918" y="1714500"/>
            <a:ext cx="6724532" cy="1519065"/>
          </a:xfrm>
          <a:prstGeom prst="roundRect">
            <a:avLst>
              <a:gd name="adj" fmla="val 2128"/>
            </a:avLst>
          </a:prstGeom>
          <a:solidFill>
            <a:srgbClr val="F3F5F8"/>
          </a:solidFill>
          <a:ln/>
        </p:spPr>
        <p:txBody>
          <a:bodyPr/>
          <a:lstStyle/>
          <a:p>
            <a:pPr defTabSz="685800"/>
            <a:endParaRPr lang="en-US">
              <a:solidFill>
                <a:prstClr val="black"/>
              </a:solidFill>
              <a:latin typeface="Aptos" panose="020B0004020202020204" pitchFamily="34" charset="0"/>
            </a:endParaRPr>
          </a:p>
        </p:txBody>
      </p:sp>
      <p:sp>
        <p:nvSpPr>
          <p:cNvPr id="8" name="Text 6"/>
          <p:cNvSpPr/>
          <p:nvPr/>
        </p:nvSpPr>
        <p:spPr>
          <a:xfrm>
            <a:off x="925924" y="1786323"/>
            <a:ext cx="6105168" cy="219780"/>
          </a:xfrm>
          <a:prstGeom prst="rect">
            <a:avLst/>
          </a:prstGeom>
          <a:noFill/>
          <a:ln/>
        </p:spPr>
        <p:txBody>
          <a:bodyPr wrap="square" lIns="0" tIns="0" rIns="0" bIns="0" rtlCol="0" anchor="ctr"/>
          <a:lstStyle/>
          <a:p>
            <a:pPr defTabSz="685800"/>
            <a:r>
              <a:rPr lang="en-US" sz="1350" b="1" dirty="0">
                <a:solidFill>
                  <a:srgbClr val="14181C"/>
                </a:solidFill>
                <a:latin typeface="Aptos" panose="020B0004020202020204" pitchFamily="34" charset="0"/>
                <a:ea typeface="Calibri" pitchFamily="34" charset="-122"/>
                <a:cs typeface="Calibri" pitchFamily="34" charset="-120"/>
              </a:rPr>
              <a:t>Cita almeno una ragione economica</a:t>
            </a:r>
            <a:endParaRPr lang="en-US" sz="1350" dirty="0">
              <a:solidFill>
                <a:prstClr val="black"/>
              </a:solidFill>
              <a:latin typeface="Aptos" panose="020B0004020202020204" pitchFamily="34" charset="0"/>
            </a:endParaRPr>
          </a:p>
        </p:txBody>
      </p:sp>
      <p:sp>
        <p:nvSpPr>
          <p:cNvPr id="9" name="Text 7"/>
          <p:cNvSpPr/>
          <p:nvPr/>
        </p:nvSpPr>
        <p:spPr>
          <a:xfrm>
            <a:off x="925924" y="2167975"/>
            <a:ext cx="2212018" cy="180995"/>
          </a:xfrm>
          <a:prstGeom prst="rect">
            <a:avLst/>
          </a:prstGeom>
          <a:noFill/>
          <a:ln/>
        </p:spPr>
        <p:txBody>
          <a:bodyPr wrap="square" lIns="0" tIns="0" rIns="0" bIns="0" rtlCol="0" anchor="ctr"/>
          <a:lstStyle/>
          <a:p>
            <a:pPr defTabSz="685800"/>
            <a:r>
              <a:rPr lang="en-US" sz="1200" dirty="0">
                <a:solidFill>
                  <a:srgbClr val="3A454F"/>
                </a:solidFill>
                <a:latin typeface="Aptos" panose="020B0004020202020204" pitchFamily="34" charset="0"/>
                <a:ea typeface="Calibri" pitchFamily="34" charset="-122"/>
                <a:cs typeface="Calibri" pitchFamily="34" charset="-120"/>
              </a:rPr>
              <a:t>Poli urbani</a:t>
            </a:r>
            <a:endParaRPr lang="en-US" sz="1200" dirty="0">
              <a:solidFill>
                <a:prstClr val="black"/>
              </a:solidFill>
              <a:latin typeface="Aptos" panose="020B0004020202020204" pitchFamily="34" charset="0"/>
            </a:endParaRPr>
          </a:p>
        </p:txBody>
      </p:sp>
      <p:sp>
        <p:nvSpPr>
          <p:cNvPr id="10" name="Shape 8"/>
          <p:cNvSpPr/>
          <p:nvPr/>
        </p:nvSpPr>
        <p:spPr>
          <a:xfrm>
            <a:off x="925924" y="2386623"/>
            <a:ext cx="5043400" cy="168067"/>
          </a:xfrm>
          <a:prstGeom prst="roundRect">
            <a:avLst>
              <a:gd name="adj" fmla="val 50000"/>
            </a:avLst>
          </a:prstGeom>
          <a:solidFill>
            <a:srgbClr val="E8EBF0"/>
          </a:solidFill>
          <a:ln/>
        </p:spPr>
        <p:txBody>
          <a:bodyPr/>
          <a:lstStyle/>
          <a:p>
            <a:pPr defTabSz="685800"/>
            <a:endParaRPr lang="en-US">
              <a:solidFill>
                <a:prstClr val="black"/>
              </a:solidFill>
              <a:latin typeface="Aptos" panose="020B0004020202020204" pitchFamily="34" charset="0"/>
            </a:endParaRPr>
          </a:p>
        </p:txBody>
      </p:sp>
      <p:sp>
        <p:nvSpPr>
          <p:cNvPr id="11" name="Shape 9"/>
          <p:cNvSpPr/>
          <p:nvPr/>
        </p:nvSpPr>
        <p:spPr>
          <a:xfrm>
            <a:off x="925924" y="2386623"/>
            <a:ext cx="2496483" cy="168067"/>
          </a:xfrm>
          <a:prstGeom prst="roundRect">
            <a:avLst>
              <a:gd name="adj" fmla="val 50000"/>
            </a:avLst>
          </a:prstGeom>
          <a:solidFill>
            <a:srgbClr val="C9D0D6"/>
          </a:solidFill>
          <a:ln/>
        </p:spPr>
        <p:txBody>
          <a:bodyPr/>
          <a:lstStyle/>
          <a:p>
            <a:pPr defTabSz="685800"/>
            <a:endParaRPr lang="en-US">
              <a:solidFill>
                <a:prstClr val="black"/>
              </a:solidFill>
              <a:latin typeface="Aptos" panose="020B0004020202020204" pitchFamily="34" charset="0"/>
            </a:endParaRPr>
          </a:p>
        </p:txBody>
      </p:sp>
      <p:sp>
        <p:nvSpPr>
          <p:cNvPr id="12" name="Text 10"/>
          <p:cNvSpPr/>
          <p:nvPr/>
        </p:nvSpPr>
        <p:spPr>
          <a:xfrm>
            <a:off x="4944320" y="2324341"/>
            <a:ext cx="1061768" cy="271493"/>
          </a:xfrm>
          <a:prstGeom prst="rect">
            <a:avLst/>
          </a:prstGeom>
          <a:noFill/>
          <a:ln/>
        </p:spPr>
        <p:txBody>
          <a:bodyPr wrap="square" lIns="0" tIns="0" rIns="0" bIns="0" rtlCol="0" anchor="ctr"/>
          <a:lstStyle/>
          <a:p>
            <a:pPr defTabSz="685800"/>
            <a:r>
              <a:rPr lang="en-US" sz="1500" b="1" dirty="0">
                <a:solidFill>
                  <a:srgbClr val="3A454F"/>
                </a:solidFill>
                <a:latin typeface="Aptos" panose="020B0004020202020204" pitchFamily="34" charset="0"/>
                <a:ea typeface="Calibri" pitchFamily="34" charset="-122"/>
                <a:cs typeface="Calibri" pitchFamily="34" charset="-120"/>
              </a:rPr>
              <a:t>49,5%</a:t>
            </a:r>
            <a:endParaRPr lang="en-US" sz="1500" dirty="0">
              <a:solidFill>
                <a:prstClr val="black"/>
              </a:solidFill>
              <a:latin typeface="Aptos" panose="020B0004020202020204" pitchFamily="34" charset="0"/>
            </a:endParaRPr>
          </a:p>
        </p:txBody>
      </p:sp>
      <p:sp>
        <p:nvSpPr>
          <p:cNvPr id="13" name="Text 11"/>
          <p:cNvSpPr/>
          <p:nvPr/>
        </p:nvSpPr>
        <p:spPr>
          <a:xfrm>
            <a:off x="925924" y="2661703"/>
            <a:ext cx="2212018" cy="180995"/>
          </a:xfrm>
          <a:prstGeom prst="rect">
            <a:avLst/>
          </a:prstGeom>
          <a:noFill/>
          <a:ln/>
        </p:spPr>
        <p:txBody>
          <a:bodyPr wrap="square" lIns="0" tIns="0" rIns="0" bIns="0" rtlCol="0" anchor="ctr"/>
          <a:lstStyle/>
          <a:p>
            <a:pPr defTabSz="685800"/>
            <a:r>
              <a:rPr lang="en-US" sz="1200" dirty="0">
                <a:solidFill>
                  <a:srgbClr val="3A454F"/>
                </a:solidFill>
                <a:latin typeface="Aptos" panose="020B0004020202020204" pitchFamily="34" charset="0"/>
                <a:ea typeface="Calibri" pitchFamily="34" charset="-122"/>
                <a:cs typeface="Calibri" pitchFamily="34" charset="-120"/>
              </a:rPr>
              <a:t>Resto della Toscana</a:t>
            </a:r>
            <a:endParaRPr lang="en-US" sz="1200" dirty="0">
              <a:solidFill>
                <a:prstClr val="black"/>
              </a:solidFill>
              <a:latin typeface="Aptos" panose="020B0004020202020204" pitchFamily="34" charset="0"/>
            </a:endParaRPr>
          </a:p>
        </p:txBody>
      </p:sp>
      <p:sp>
        <p:nvSpPr>
          <p:cNvPr id="14" name="Shape 12"/>
          <p:cNvSpPr/>
          <p:nvPr/>
        </p:nvSpPr>
        <p:spPr>
          <a:xfrm>
            <a:off x="925924" y="2880351"/>
            <a:ext cx="5043400" cy="168067"/>
          </a:xfrm>
          <a:prstGeom prst="roundRect">
            <a:avLst>
              <a:gd name="adj" fmla="val 50000"/>
            </a:avLst>
          </a:prstGeom>
          <a:solidFill>
            <a:srgbClr val="E8EBF0"/>
          </a:solidFill>
          <a:ln/>
        </p:spPr>
        <p:txBody>
          <a:bodyPr/>
          <a:lstStyle/>
          <a:p>
            <a:pPr defTabSz="685800"/>
            <a:endParaRPr lang="en-US">
              <a:solidFill>
                <a:prstClr val="black"/>
              </a:solidFill>
              <a:latin typeface="Aptos" panose="020B0004020202020204" pitchFamily="34" charset="0"/>
            </a:endParaRPr>
          </a:p>
        </p:txBody>
      </p:sp>
      <p:sp>
        <p:nvSpPr>
          <p:cNvPr id="15" name="Shape 13"/>
          <p:cNvSpPr/>
          <p:nvPr/>
        </p:nvSpPr>
        <p:spPr>
          <a:xfrm>
            <a:off x="925924" y="2880351"/>
            <a:ext cx="3273167" cy="168067"/>
          </a:xfrm>
          <a:prstGeom prst="roundRect">
            <a:avLst>
              <a:gd name="adj" fmla="val 50000"/>
            </a:avLst>
          </a:prstGeom>
          <a:solidFill>
            <a:srgbClr val="A30D22"/>
          </a:solidFill>
          <a:ln/>
        </p:spPr>
        <p:txBody>
          <a:bodyPr/>
          <a:lstStyle/>
          <a:p>
            <a:pPr defTabSz="685800"/>
            <a:endParaRPr lang="en-US">
              <a:solidFill>
                <a:prstClr val="black"/>
              </a:solidFill>
              <a:latin typeface="Aptos" panose="020B0004020202020204" pitchFamily="34" charset="0"/>
            </a:endParaRPr>
          </a:p>
        </p:txBody>
      </p:sp>
      <p:sp>
        <p:nvSpPr>
          <p:cNvPr id="16" name="Text 14"/>
          <p:cNvSpPr/>
          <p:nvPr/>
        </p:nvSpPr>
        <p:spPr>
          <a:xfrm>
            <a:off x="4944320" y="2818068"/>
            <a:ext cx="1061768" cy="271493"/>
          </a:xfrm>
          <a:prstGeom prst="rect">
            <a:avLst/>
          </a:prstGeom>
          <a:noFill/>
          <a:ln/>
        </p:spPr>
        <p:txBody>
          <a:bodyPr wrap="square" lIns="0" tIns="0" rIns="0" bIns="0" rtlCol="0" anchor="ctr"/>
          <a:lstStyle/>
          <a:p>
            <a:pPr defTabSz="685800"/>
            <a:r>
              <a:rPr lang="en-US" sz="1500" b="1" dirty="0">
                <a:solidFill>
                  <a:srgbClr val="A30D22"/>
                </a:solidFill>
                <a:latin typeface="Aptos" panose="020B0004020202020204" pitchFamily="34" charset="0"/>
                <a:ea typeface="Calibri" pitchFamily="34" charset="-122"/>
                <a:cs typeface="Calibri" pitchFamily="34" charset="-120"/>
              </a:rPr>
              <a:t>64,9%</a:t>
            </a:r>
            <a:endParaRPr lang="en-US" sz="1500" dirty="0">
              <a:solidFill>
                <a:prstClr val="black"/>
              </a:solidFill>
              <a:latin typeface="Aptos" panose="020B0004020202020204" pitchFamily="34" charset="0"/>
            </a:endParaRPr>
          </a:p>
        </p:txBody>
      </p:sp>
      <p:sp>
        <p:nvSpPr>
          <p:cNvPr id="17" name="Text 15"/>
          <p:cNvSpPr/>
          <p:nvPr/>
        </p:nvSpPr>
        <p:spPr>
          <a:xfrm>
            <a:off x="925924" y="3059427"/>
            <a:ext cx="6105168" cy="180995"/>
          </a:xfrm>
          <a:prstGeom prst="rect">
            <a:avLst/>
          </a:prstGeom>
          <a:noFill/>
          <a:ln/>
        </p:spPr>
        <p:txBody>
          <a:bodyPr wrap="square" lIns="0" tIns="0" rIns="0" bIns="0" rtlCol="0" anchor="ctr"/>
          <a:lstStyle/>
          <a:p>
            <a:pPr defTabSz="685800"/>
            <a:r>
              <a:rPr lang="en-US" sz="1050" i="1" dirty="0">
                <a:solidFill>
                  <a:srgbClr val="6B7A87"/>
                </a:solidFill>
                <a:latin typeface="Aptos" panose="020B0004020202020204" pitchFamily="34" charset="0"/>
                <a:ea typeface="Calibri" pitchFamily="34" charset="-122"/>
                <a:cs typeface="Calibri" pitchFamily="34" charset="-120"/>
              </a:rPr>
              <a:t>Test esatto di Fisher, p = 0,013</a:t>
            </a:r>
            <a:endParaRPr lang="en-US" sz="1050" dirty="0">
              <a:solidFill>
                <a:prstClr val="black"/>
              </a:solidFill>
              <a:latin typeface="Aptos" panose="020B0004020202020204" pitchFamily="34" charset="0"/>
            </a:endParaRPr>
          </a:p>
        </p:txBody>
      </p:sp>
      <p:sp>
        <p:nvSpPr>
          <p:cNvPr id="18" name="Shape 16"/>
          <p:cNvSpPr/>
          <p:nvPr/>
        </p:nvSpPr>
        <p:spPr>
          <a:xfrm>
            <a:off x="685918" y="3463119"/>
            <a:ext cx="6724532" cy="1519065"/>
          </a:xfrm>
          <a:prstGeom prst="roundRect">
            <a:avLst>
              <a:gd name="adj" fmla="val 2128"/>
            </a:avLst>
          </a:prstGeom>
          <a:solidFill>
            <a:srgbClr val="F3F5F8"/>
          </a:solidFill>
          <a:ln/>
        </p:spPr>
        <p:txBody>
          <a:bodyPr/>
          <a:lstStyle/>
          <a:p>
            <a:pPr defTabSz="685800"/>
            <a:endParaRPr lang="en-US">
              <a:solidFill>
                <a:prstClr val="black"/>
              </a:solidFill>
              <a:latin typeface="Aptos" panose="020B0004020202020204" pitchFamily="34" charset="0"/>
            </a:endParaRPr>
          </a:p>
        </p:txBody>
      </p:sp>
      <p:sp>
        <p:nvSpPr>
          <p:cNvPr id="19" name="Text 17"/>
          <p:cNvSpPr/>
          <p:nvPr/>
        </p:nvSpPr>
        <p:spPr>
          <a:xfrm>
            <a:off x="925924" y="3534942"/>
            <a:ext cx="6105168" cy="219780"/>
          </a:xfrm>
          <a:prstGeom prst="rect">
            <a:avLst/>
          </a:prstGeom>
          <a:noFill/>
          <a:ln/>
        </p:spPr>
        <p:txBody>
          <a:bodyPr wrap="square" lIns="0" tIns="0" rIns="0" bIns="0" rtlCol="0" anchor="ctr"/>
          <a:lstStyle/>
          <a:p>
            <a:pPr defTabSz="685800"/>
            <a:r>
              <a:rPr lang="en-US" sz="1350" b="1" dirty="0">
                <a:solidFill>
                  <a:srgbClr val="14181C"/>
                </a:solidFill>
                <a:latin typeface="Aptos" panose="020B0004020202020204" pitchFamily="34" charset="0"/>
                <a:ea typeface="Calibri" pitchFamily="34" charset="-122"/>
                <a:cs typeface="Calibri" pitchFamily="34" charset="-120"/>
              </a:rPr>
              <a:t>Dichiara che il reddito ricavato NON è necessario</a:t>
            </a:r>
            <a:endParaRPr lang="en-US" sz="1350" dirty="0">
              <a:solidFill>
                <a:prstClr val="black"/>
              </a:solidFill>
              <a:latin typeface="Aptos" panose="020B0004020202020204" pitchFamily="34" charset="0"/>
            </a:endParaRPr>
          </a:p>
        </p:txBody>
      </p:sp>
      <p:sp>
        <p:nvSpPr>
          <p:cNvPr id="20" name="Text 18"/>
          <p:cNvSpPr/>
          <p:nvPr/>
        </p:nvSpPr>
        <p:spPr>
          <a:xfrm>
            <a:off x="925924" y="3916594"/>
            <a:ext cx="2212018" cy="180995"/>
          </a:xfrm>
          <a:prstGeom prst="rect">
            <a:avLst/>
          </a:prstGeom>
          <a:noFill/>
          <a:ln/>
        </p:spPr>
        <p:txBody>
          <a:bodyPr wrap="square" lIns="0" tIns="0" rIns="0" bIns="0" rtlCol="0" anchor="ctr"/>
          <a:lstStyle/>
          <a:p>
            <a:pPr defTabSz="685800"/>
            <a:r>
              <a:rPr lang="en-US" sz="1200" dirty="0">
                <a:solidFill>
                  <a:srgbClr val="3A454F"/>
                </a:solidFill>
                <a:latin typeface="Aptos" panose="020B0004020202020204" pitchFamily="34" charset="0"/>
                <a:ea typeface="Calibri" pitchFamily="34" charset="-122"/>
                <a:cs typeface="Calibri" pitchFamily="34" charset="-120"/>
              </a:rPr>
              <a:t>Poli urbani</a:t>
            </a:r>
            <a:endParaRPr lang="en-US" sz="1200" dirty="0">
              <a:solidFill>
                <a:prstClr val="black"/>
              </a:solidFill>
              <a:latin typeface="Aptos" panose="020B0004020202020204" pitchFamily="34" charset="0"/>
            </a:endParaRPr>
          </a:p>
        </p:txBody>
      </p:sp>
      <p:sp>
        <p:nvSpPr>
          <p:cNvPr id="21" name="Shape 19"/>
          <p:cNvSpPr/>
          <p:nvPr/>
        </p:nvSpPr>
        <p:spPr>
          <a:xfrm>
            <a:off x="925924" y="4135242"/>
            <a:ext cx="5043400" cy="168067"/>
          </a:xfrm>
          <a:prstGeom prst="roundRect">
            <a:avLst>
              <a:gd name="adj" fmla="val 50000"/>
            </a:avLst>
          </a:prstGeom>
          <a:solidFill>
            <a:srgbClr val="E8EBF0"/>
          </a:solidFill>
          <a:ln/>
        </p:spPr>
        <p:txBody>
          <a:bodyPr/>
          <a:lstStyle/>
          <a:p>
            <a:pPr defTabSz="685800"/>
            <a:endParaRPr lang="en-US">
              <a:solidFill>
                <a:prstClr val="black"/>
              </a:solidFill>
              <a:latin typeface="Aptos" panose="020B0004020202020204" pitchFamily="34" charset="0"/>
            </a:endParaRPr>
          </a:p>
        </p:txBody>
      </p:sp>
      <p:sp>
        <p:nvSpPr>
          <p:cNvPr id="22" name="Shape 20"/>
          <p:cNvSpPr/>
          <p:nvPr/>
        </p:nvSpPr>
        <p:spPr>
          <a:xfrm>
            <a:off x="925924" y="4135242"/>
            <a:ext cx="3671594" cy="168067"/>
          </a:xfrm>
          <a:prstGeom prst="roundRect">
            <a:avLst>
              <a:gd name="adj" fmla="val 50000"/>
            </a:avLst>
          </a:prstGeom>
          <a:solidFill>
            <a:srgbClr val="C9D0D6"/>
          </a:solidFill>
          <a:ln/>
        </p:spPr>
        <p:txBody>
          <a:bodyPr/>
          <a:lstStyle/>
          <a:p>
            <a:pPr defTabSz="685800"/>
            <a:endParaRPr lang="en-US">
              <a:solidFill>
                <a:prstClr val="black"/>
              </a:solidFill>
              <a:latin typeface="Aptos" panose="020B0004020202020204" pitchFamily="34" charset="0"/>
            </a:endParaRPr>
          </a:p>
        </p:txBody>
      </p:sp>
      <p:sp>
        <p:nvSpPr>
          <p:cNvPr id="23" name="Text 21"/>
          <p:cNvSpPr/>
          <p:nvPr/>
        </p:nvSpPr>
        <p:spPr>
          <a:xfrm>
            <a:off x="4944320" y="4072960"/>
            <a:ext cx="1061768" cy="271493"/>
          </a:xfrm>
          <a:prstGeom prst="rect">
            <a:avLst/>
          </a:prstGeom>
          <a:noFill/>
          <a:ln/>
        </p:spPr>
        <p:txBody>
          <a:bodyPr wrap="square" lIns="0" tIns="0" rIns="0" bIns="0" rtlCol="0" anchor="ctr"/>
          <a:lstStyle/>
          <a:p>
            <a:pPr defTabSz="685800"/>
            <a:r>
              <a:rPr lang="en-US" sz="1500" b="1" dirty="0">
                <a:solidFill>
                  <a:srgbClr val="3A454F"/>
                </a:solidFill>
                <a:latin typeface="Aptos" panose="020B0004020202020204" pitchFamily="34" charset="0"/>
                <a:ea typeface="Calibri" pitchFamily="34" charset="-122"/>
                <a:cs typeface="Calibri" pitchFamily="34" charset="-120"/>
              </a:rPr>
              <a:t>72,8%</a:t>
            </a:r>
            <a:endParaRPr lang="en-US" sz="1500" dirty="0">
              <a:solidFill>
                <a:prstClr val="black"/>
              </a:solidFill>
              <a:latin typeface="Aptos" panose="020B0004020202020204" pitchFamily="34" charset="0"/>
            </a:endParaRPr>
          </a:p>
        </p:txBody>
      </p:sp>
      <p:sp>
        <p:nvSpPr>
          <p:cNvPr id="24" name="Text 22"/>
          <p:cNvSpPr/>
          <p:nvPr/>
        </p:nvSpPr>
        <p:spPr>
          <a:xfrm>
            <a:off x="925924" y="4410322"/>
            <a:ext cx="2212018" cy="180995"/>
          </a:xfrm>
          <a:prstGeom prst="rect">
            <a:avLst/>
          </a:prstGeom>
          <a:noFill/>
          <a:ln/>
        </p:spPr>
        <p:txBody>
          <a:bodyPr wrap="square" lIns="0" tIns="0" rIns="0" bIns="0" rtlCol="0" anchor="ctr"/>
          <a:lstStyle/>
          <a:p>
            <a:pPr defTabSz="685800"/>
            <a:r>
              <a:rPr lang="en-US" sz="1200" dirty="0">
                <a:solidFill>
                  <a:srgbClr val="3A454F"/>
                </a:solidFill>
                <a:latin typeface="Aptos" panose="020B0004020202020204" pitchFamily="34" charset="0"/>
                <a:ea typeface="Calibri" pitchFamily="34" charset="-122"/>
                <a:cs typeface="Calibri" pitchFamily="34" charset="-120"/>
              </a:rPr>
              <a:t>Resto della Toscana</a:t>
            </a:r>
            <a:endParaRPr lang="en-US" sz="1200" dirty="0">
              <a:solidFill>
                <a:prstClr val="black"/>
              </a:solidFill>
              <a:latin typeface="Aptos" panose="020B0004020202020204" pitchFamily="34" charset="0"/>
            </a:endParaRPr>
          </a:p>
        </p:txBody>
      </p:sp>
      <p:sp>
        <p:nvSpPr>
          <p:cNvPr id="25" name="Shape 23"/>
          <p:cNvSpPr/>
          <p:nvPr/>
        </p:nvSpPr>
        <p:spPr>
          <a:xfrm>
            <a:off x="925924" y="4628970"/>
            <a:ext cx="5043400" cy="168067"/>
          </a:xfrm>
          <a:prstGeom prst="roundRect">
            <a:avLst>
              <a:gd name="adj" fmla="val 50000"/>
            </a:avLst>
          </a:prstGeom>
          <a:solidFill>
            <a:srgbClr val="E8EBF0"/>
          </a:solidFill>
          <a:ln/>
        </p:spPr>
        <p:txBody>
          <a:bodyPr/>
          <a:lstStyle/>
          <a:p>
            <a:pPr defTabSz="685800"/>
            <a:endParaRPr lang="en-US">
              <a:solidFill>
                <a:prstClr val="black"/>
              </a:solidFill>
              <a:latin typeface="Aptos" panose="020B0004020202020204" pitchFamily="34" charset="0"/>
            </a:endParaRPr>
          </a:p>
        </p:txBody>
      </p:sp>
      <p:sp>
        <p:nvSpPr>
          <p:cNvPr id="26" name="Shape 24"/>
          <p:cNvSpPr/>
          <p:nvPr/>
        </p:nvSpPr>
        <p:spPr>
          <a:xfrm>
            <a:off x="925924" y="4628970"/>
            <a:ext cx="3031083" cy="168067"/>
          </a:xfrm>
          <a:prstGeom prst="roundRect">
            <a:avLst>
              <a:gd name="adj" fmla="val 50000"/>
            </a:avLst>
          </a:prstGeom>
          <a:solidFill>
            <a:srgbClr val="A30D22"/>
          </a:solidFill>
          <a:ln/>
        </p:spPr>
        <p:txBody>
          <a:bodyPr/>
          <a:lstStyle/>
          <a:p>
            <a:pPr defTabSz="685800"/>
            <a:endParaRPr lang="en-US">
              <a:solidFill>
                <a:prstClr val="black"/>
              </a:solidFill>
              <a:latin typeface="Aptos" panose="020B0004020202020204" pitchFamily="34" charset="0"/>
            </a:endParaRPr>
          </a:p>
        </p:txBody>
      </p:sp>
      <p:sp>
        <p:nvSpPr>
          <p:cNvPr id="27" name="Text 25"/>
          <p:cNvSpPr/>
          <p:nvPr/>
        </p:nvSpPr>
        <p:spPr>
          <a:xfrm>
            <a:off x="4944320" y="4566688"/>
            <a:ext cx="1061768" cy="271493"/>
          </a:xfrm>
          <a:prstGeom prst="rect">
            <a:avLst/>
          </a:prstGeom>
          <a:noFill/>
          <a:ln/>
        </p:spPr>
        <p:txBody>
          <a:bodyPr wrap="square" lIns="0" tIns="0" rIns="0" bIns="0" rtlCol="0" anchor="ctr"/>
          <a:lstStyle/>
          <a:p>
            <a:pPr defTabSz="685800"/>
            <a:r>
              <a:rPr lang="en-US" sz="1500" b="1" dirty="0">
                <a:solidFill>
                  <a:srgbClr val="A30D22"/>
                </a:solidFill>
                <a:latin typeface="Aptos" panose="020B0004020202020204" pitchFamily="34" charset="0"/>
                <a:ea typeface="Calibri" pitchFamily="34" charset="-122"/>
                <a:cs typeface="Calibri" pitchFamily="34" charset="-120"/>
              </a:rPr>
              <a:t>60,1%</a:t>
            </a:r>
            <a:endParaRPr lang="en-US" sz="1500" dirty="0">
              <a:solidFill>
                <a:prstClr val="black"/>
              </a:solidFill>
              <a:latin typeface="Aptos" panose="020B0004020202020204" pitchFamily="34" charset="0"/>
            </a:endParaRPr>
          </a:p>
        </p:txBody>
      </p:sp>
      <p:sp>
        <p:nvSpPr>
          <p:cNvPr id="28" name="Text 26"/>
          <p:cNvSpPr/>
          <p:nvPr/>
        </p:nvSpPr>
        <p:spPr>
          <a:xfrm>
            <a:off x="909260" y="4827838"/>
            <a:ext cx="6105168" cy="180995"/>
          </a:xfrm>
          <a:prstGeom prst="rect">
            <a:avLst/>
          </a:prstGeom>
          <a:noFill/>
          <a:ln/>
        </p:spPr>
        <p:txBody>
          <a:bodyPr wrap="square" lIns="0" tIns="0" rIns="0" bIns="0" rtlCol="0" anchor="ctr"/>
          <a:lstStyle/>
          <a:p>
            <a:pPr defTabSz="685800"/>
            <a:r>
              <a:rPr lang="en-US" sz="1050" i="1" dirty="0">
                <a:solidFill>
                  <a:srgbClr val="6B7A87"/>
                </a:solidFill>
                <a:latin typeface="Aptos" panose="020B0004020202020204" pitchFamily="34" charset="0"/>
                <a:ea typeface="Calibri" pitchFamily="34" charset="-122"/>
                <a:cs typeface="Calibri" pitchFamily="34" charset="-120"/>
              </a:rPr>
              <a:t>Test esatto di Fisher, p = 0,040  ·  D27, misura indipendente dalle motivazioni</a:t>
            </a:r>
            <a:endParaRPr lang="en-US" sz="1050" dirty="0">
              <a:solidFill>
                <a:prstClr val="black"/>
              </a:solidFill>
              <a:latin typeface="Aptos" panose="020B0004020202020204" pitchFamily="34" charset="0"/>
            </a:endParaRPr>
          </a:p>
        </p:txBody>
      </p:sp>
      <p:sp>
        <p:nvSpPr>
          <p:cNvPr id="29" name="Shape 27"/>
          <p:cNvSpPr/>
          <p:nvPr/>
        </p:nvSpPr>
        <p:spPr>
          <a:xfrm>
            <a:off x="685918" y="5153618"/>
            <a:ext cx="6724532" cy="585465"/>
          </a:xfrm>
          <a:prstGeom prst="roundRect">
            <a:avLst>
              <a:gd name="adj" fmla="val 6098"/>
            </a:avLst>
          </a:prstGeom>
          <a:solidFill>
            <a:srgbClr val="FBEEF0"/>
          </a:solidFill>
          <a:ln/>
        </p:spPr>
        <p:txBody>
          <a:bodyPr/>
          <a:lstStyle/>
          <a:p>
            <a:pPr defTabSz="685800"/>
            <a:endParaRPr lang="en-US" sz="1350">
              <a:solidFill>
                <a:prstClr val="black"/>
              </a:solidFill>
              <a:latin typeface="Aptos" panose="020B0004020202020204" pitchFamily="34" charset="0"/>
            </a:endParaRPr>
          </a:p>
        </p:txBody>
      </p:sp>
      <p:sp>
        <p:nvSpPr>
          <p:cNvPr id="30" name="Text 28"/>
          <p:cNvSpPr/>
          <p:nvPr/>
        </p:nvSpPr>
        <p:spPr>
          <a:xfrm>
            <a:off x="891637" y="5153618"/>
            <a:ext cx="4868705" cy="562301"/>
          </a:xfrm>
          <a:prstGeom prst="rect">
            <a:avLst/>
          </a:prstGeom>
          <a:noFill/>
          <a:ln/>
        </p:spPr>
        <p:txBody>
          <a:bodyPr wrap="square" lIns="0" tIns="0" rIns="0" bIns="0" rtlCol="0" anchor="ctr"/>
          <a:lstStyle/>
          <a:p>
            <a:pPr defTabSz="685800"/>
            <a:r>
              <a:rPr lang="en-US" sz="938" dirty="0">
                <a:solidFill>
                  <a:srgbClr val="3A454F"/>
                </a:solidFill>
                <a:latin typeface="Aptos" panose="020B0004020202020204" pitchFamily="34" charset="0"/>
                <a:ea typeface="Calibri" pitchFamily="34" charset="-122"/>
                <a:cs typeface="Calibri" pitchFamily="34" charset="-120"/>
              </a:rPr>
              <a:t>La spinta espressiva non distingue i territori: 74,8% nei poli contro 66,5% fuori, p = 0,183.</a:t>
            </a:r>
            <a:endParaRPr lang="en-US" sz="938" dirty="0">
              <a:solidFill>
                <a:prstClr val="black"/>
              </a:solidFill>
              <a:latin typeface="Aptos" panose="020B0004020202020204" pitchFamily="34" charset="0"/>
            </a:endParaRPr>
          </a:p>
        </p:txBody>
      </p:sp>
      <p:sp>
        <p:nvSpPr>
          <p:cNvPr id="97" name="Text 28">
            <a:extLst>
              <a:ext uri="{FF2B5EF4-FFF2-40B4-BE49-F238E27FC236}">
                <a16:creationId xmlns:a16="http://schemas.microsoft.com/office/drawing/2014/main" id="{791333D9-9594-995C-7846-53CD9C4023A3}"/>
              </a:ext>
            </a:extLst>
          </p:cNvPr>
          <p:cNvSpPr/>
          <p:nvPr/>
        </p:nvSpPr>
        <p:spPr>
          <a:xfrm>
            <a:off x="685917" y="6086582"/>
            <a:ext cx="10972800" cy="292608"/>
          </a:xfrm>
          <a:prstGeom prst="rect">
            <a:avLst/>
          </a:prstGeom>
          <a:noFill/>
          <a:ln/>
        </p:spPr>
        <p:txBody>
          <a:bodyPr wrap="square" lIns="0" tIns="0" rIns="0" bIns="0" rtlCol="0" anchor="ctr"/>
          <a:lstStyle/>
          <a:p>
            <a:pPr defTabSz="685800"/>
            <a:r>
              <a:rPr lang="en-US" sz="1050" i="1" dirty="0">
                <a:solidFill>
                  <a:srgbClr val="6B7A87"/>
                </a:solidFill>
                <a:latin typeface="Aptos" panose="020B0004020202020204" pitchFamily="34" charset="0"/>
                <a:ea typeface="Calibri" pitchFamily="34" charset="-122"/>
                <a:cs typeface="Calibri" pitchFamily="34" charset="-120"/>
              </a:rPr>
              <a:t>Poli urbani: Firenze, Prato, Livorno, Pisa, Lucca, Pistoia, Arezzo, Grosseto, Siena, Massa, Empoli, Pescia, Pontedera.</a:t>
            </a:r>
            <a:endParaRPr lang="en-US" sz="1050" dirty="0">
              <a:solidFill>
                <a:prstClr val="black"/>
              </a:solidFill>
              <a:latin typeface="Aptos" panose="020B0004020202020204" pitchFamily="34" charset="0"/>
            </a:endParaRPr>
          </a:p>
        </p:txBody>
      </p:sp>
      <p:pic>
        <p:nvPicPr>
          <p:cNvPr id="99" name="Picture 98">
            <a:extLst>
              <a:ext uri="{FF2B5EF4-FFF2-40B4-BE49-F238E27FC236}">
                <a16:creationId xmlns:a16="http://schemas.microsoft.com/office/drawing/2014/main" id="{D50593C8-C9A3-458A-EBF4-5BE634F2747E}"/>
              </a:ext>
            </a:extLst>
          </p:cNvPr>
          <p:cNvPicPr>
            <a:picLocks noChangeAspect="1"/>
          </p:cNvPicPr>
          <p:nvPr/>
        </p:nvPicPr>
        <p:blipFill>
          <a:blip r:embed="rId3"/>
          <a:srcRect l="3922"/>
          <a:stretch>
            <a:fillRect/>
          </a:stretch>
        </p:blipFill>
        <p:spPr>
          <a:xfrm>
            <a:off x="8096250" y="1717127"/>
            <a:ext cx="3345656" cy="402195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617161" y="329486"/>
            <a:ext cx="10971728" cy="493728"/>
          </a:xfrm>
          <a:prstGeom prst="rect">
            <a:avLst/>
          </a:prstGeom>
          <a:noFill/>
          <a:ln/>
        </p:spPr>
        <p:txBody>
          <a:bodyPr wrap="square" lIns="0" tIns="0" rIns="0" bIns="0" rtlCol="0" anchor="ctr"/>
          <a:lstStyle/>
          <a:p>
            <a:pPr defTabSz="685800"/>
            <a:r>
              <a:rPr lang="it-IT" sz="3600" b="1" dirty="0">
                <a:solidFill>
                  <a:srgbClr val="14181C"/>
                </a:solidFill>
                <a:latin typeface="Aptos" panose="020B0004020202020204" pitchFamily="34" charset="0"/>
                <a:ea typeface="Calibri" pitchFamily="34" charset="-122"/>
                <a:cs typeface="Calibri" pitchFamily="34" charset="-120"/>
              </a:rPr>
              <a:t>Più competenze, più attivi dopo la pensione</a:t>
            </a:r>
          </a:p>
        </p:txBody>
      </p:sp>
      <p:sp>
        <p:nvSpPr>
          <p:cNvPr id="3" name="Text 1"/>
          <p:cNvSpPr/>
          <p:nvPr/>
        </p:nvSpPr>
        <p:spPr>
          <a:xfrm>
            <a:off x="617161" y="891788"/>
            <a:ext cx="10971728" cy="315437"/>
          </a:xfrm>
          <a:prstGeom prst="rect">
            <a:avLst/>
          </a:prstGeom>
          <a:noFill/>
          <a:ln/>
        </p:spPr>
        <p:txBody>
          <a:bodyPr wrap="square" lIns="0" tIns="0" rIns="0" bIns="0" rtlCol="0" anchor="ctr"/>
          <a:lstStyle/>
          <a:p>
            <a:pPr defTabSz="685800">
              <a:lnSpc>
                <a:spcPct val="105000"/>
              </a:lnSpc>
            </a:pPr>
            <a:r>
              <a:rPr lang="en-US" sz="1200" dirty="0">
                <a:solidFill>
                  <a:srgbClr val="9AA0A6"/>
                </a:solidFill>
                <a:latin typeface="Aptos" panose="020B0004020202020204" pitchFamily="34" charset="0"/>
                <a:ea typeface="Arial" pitchFamily="34" charset="-122"/>
                <a:cs typeface="Arial" pitchFamily="34" charset="-120"/>
              </a:rPr>
              <a:t>Sia chi ha </a:t>
            </a:r>
            <a:r>
              <a:rPr lang="en-US" sz="1200" dirty="0" err="1">
                <a:solidFill>
                  <a:srgbClr val="9AA0A6"/>
                </a:solidFill>
                <a:latin typeface="Aptos" panose="020B0004020202020204" pitchFamily="34" charset="0"/>
                <a:ea typeface="Arial" pitchFamily="34" charset="-122"/>
                <a:cs typeface="Arial" pitchFamily="34" charset="-120"/>
              </a:rPr>
              <a:t>competenze</a:t>
            </a:r>
            <a:r>
              <a:rPr lang="en-US" sz="1200" dirty="0">
                <a:solidFill>
                  <a:srgbClr val="9AA0A6"/>
                </a:solidFill>
                <a:latin typeface="Aptos" panose="020B0004020202020204" pitchFamily="34" charset="0"/>
                <a:ea typeface="Arial" pitchFamily="34" charset="-122"/>
                <a:cs typeface="Arial" pitchFamily="34" charset="-120"/>
              </a:rPr>
              <a:t> </a:t>
            </a:r>
            <a:r>
              <a:rPr lang="en-US" sz="1200" dirty="0" err="1">
                <a:solidFill>
                  <a:srgbClr val="9AA0A6"/>
                </a:solidFill>
                <a:latin typeface="Aptos" panose="020B0004020202020204" pitchFamily="34" charset="0"/>
                <a:ea typeface="Arial" pitchFamily="34" charset="-122"/>
                <a:cs typeface="Arial" pitchFamily="34" charset="-120"/>
              </a:rPr>
              <a:t>intellettuali</a:t>
            </a:r>
            <a:r>
              <a:rPr lang="en-US" sz="1200" dirty="0">
                <a:solidFill>
                  <a:srgbClr val="9AA0A6"/>
                </a:solidFill>
                <a:latin typeface="Aptos" panose="020B0004020202020204" pitchFamily="34" charset="0"/>
                <a:ea typeface="Arial" pitchFamily="34" charset="-122"/>
                <a:cs typeface="Arial" pitchFamily="34" charset="-120"/>
              </a:rPr>
              <a:t> </a:t>
            </a:r>
            <a:r>
              <a:rPr lang="en-US" sz="1200" dirty="0" err="1">
                <a:solidFill>
                  <a:srgbClr val="9AA0A6"/>
                </a:solidFill>
                <a:latin typeface="Aptos" panose="020B0004020202020204" pitchFamily="34" charset="0"/>
                <a:ea typeface="Arial" pitchFamily="34" charset="-122"/>
                <a:cs typeface="Arial" pitchFamily="34" charset="-120"/>
              </a:rPr>
              <a:t>sia</a:t>
            </a:r>
            <a:r>
              <a:rPr lang="en-US" sz="1200" dirty="0">
                <a:solidFill>
                  <a:srgbClr val="9AA0A6"/>
                </a:solidFill>
                <a:latin typeface="Aptos" panose="020B0004020202020204" pitchFamily="34" charset="0"/>
                <a:ea typeface="Arial" pitchFamily="34" charset="-122"/>
                <a:cs typeface="Arial" pitchFamily="34" charset="-120"/>
              </a:rPr>
              <a:t> chi ha </a:t>
            </a:r>
            <a:r>
              <a:rPr lang="en-US" sz="1200" dirty="0" err="1">
                <a:solidFill>
                  <a:srgbClr val="9AA0A6"/>
                </a:solidFill>
                <a:latin typeface="Aptos" panose="020B0004020202020204" pitchFamily="34" charset="0"/>
                <a:ea typeface="Arial" pitchFamily="34" charset="-122"/>
                <a:cs typeface="Arial" pitchFamily="34" charset="-120"/>
              </a:rPr>
              <a:t>competenze</a:t>
            </a:r>
            <a:r>
              <a:rPr lang="en-US" sz="1200" dirty="0">
                <a:solidFill>
                  <a:srgbClr val="9AA0A6"/>
                </a:solidFill>
                <a:latin typeface="Aptos" panose="020B0004020202020204" pitchFamily="34" charset="0"/>
                <a:ea typeface="Arial" pitchFamily="34" charset="-122"/>
                <a:cs typeface="Arial" pitchFamily="34" charset="-120"/>
              </a:rPr>
              <a:t> </a:t>
            </a:r>
            <a:r>
              <a:rPr lang="en-US" sz="1200" dirty="0" err="1">
                <a:solidFill>
                  <a:srgbClr val="9AA0A6"/>
                </a:solidFill>
                <a:latin typeface="Aptos" panose="020B0004020202020204" pitchFamily="34" charset="0"/>
                <a:ea typeface="Arial" pitchFamily="34" charset="-122"/>
                <a:cs typeface="Arial" pitchFamily="34" charset="-120"/>
              </a:rPr>
              <a:t>manuali</a:t>
            </a:r>
            <a:r>
              <a:rPr lang="en-US" sz="1200" dirty="0">
                <a:solidFill>
                  <a:srgbClr val="9AA0A6"/>
                </a:solidFill>
                <a:latin typeface="Aptos" panose="020B0004020202020204" pitchFamily="34" charset="0"/>
                <a:ea typeface="Arial" pitchFamily="34" charset="-122"/>
                <a:cs typeface="Arial" pitchFamily="34" charset="-120"/>
              </a:rPr>
              <a:t> </a:t>
            </a:r>
            <a:r>
              <a:rPr lang="en-US" sz="1200" dirty="0" err="1">
                <a:solidFill>
                  <a:srgbClr val="9AA0A6"/>
                </a:solidFill>
                <a:latin typeface="Aptos" panose="020B0004020202020204" pitchFamily="34" charset="0"/>
                <a:ea typeface="Arial" pitchFamily="34" charset="-122"/>
                <a:cs typeface="Arial" pitchFamily="34" charset="-120"/>
              </a:rPr>
              <a:t>specialistiche</a:t>
            </a:r>
            <a:r>
              <a:rPr lang="en-US" sz="1200" dirty="0">
                <a:solidFill>
                  <a:srgbClr val="9AA0A6"/>
                </a:solidFill>
                <a:latin typeface="Aptos" panose="020B0004020202020204" pitchFamily="34" charset="0"/>
                <a:ea typeface="Arial" pitchFamily="34" charset="-122"/>
                <a:cs typeface="Arial" pitchFamily="34" charset="-120"/>
              </a:rPr>
              <a:t> </a:t>
            </a:r>
            <a:r>
              <a:rPr lang="en-US" sz="1200" dirty="0" err="1">
                <a:solidFill>
                  <a:srgbClr val="9AA0A6"/>
                </a:solidFill>
                <a:latin typeface="Aptos" panose="020B0004020202020204" pitchFamily="34" charset="0"/>
                <a:ea typeface="Arial" pitchFamily="34" charset="-122"/>
                <a:cs typeface="Arial" pitchFamily="34" charset="-120"/>
              </a:rPr>
              <a:t>resta</a:t>
            </a:r>
            <a:r>
              <a:rPr lang="en-US" sz="1200" dirty="0">
                <a:solidFill>
                  <a:srgbClr val="9AA0A6"/>
                </a:solidFill>
                <a:latin typeface="Aptos" panose="020B0004020202020204" pitchFamily="34" charset="0"/>
                <a:ea typeface="Arial" pitchFamily="34" charset="-122"/>
                <a:cs typeface="Arial" pitchFamily="34" charset="-120"/>
              </a:rPr>
              <a:t> </a:t>
            </a:r>
            <a:r>
              <a:rPr lang="en-US" sz="1200" dirty="0" err="1">
                <a:solidFill>
                  <a:srgbClr val="9AA0A6"/>
                </a:solidFill>
                <a:latin typeface="Aptos" panose="020B0004020202020204" pitchFamily="34" charset="0"/>
                <a:ea typeface="Arial" pitchFamily="34" charset="-122"/>
                <a:cs typeface="Arial" pitchFamily="34" charset="-120"/>
              </a:rPr>
              <a:t>più</a:t>
            </a:r>
            <a:r>
              <a:rPr lang="en-US" sz="1200" dirty="0">
                <a:solidFill>
                  <a:srgbClr val="9AA0A6"/>
                </a:solidFill>
                <a:latin typeface="Aptos" panose="020B0004020202020204" pitchFamily="34" charset="0"/>
                <a:ea typeface="Arial" pitchFamily="34" charset="-122"/>
                <a:cs typeface="Arial" pitchFamily="34" charset="-120"/>
              </a:rPr>
              <a:t> </a:t>
            </a:r>
            <a:r>
              <a:rPr lang="en-US" sz="1200" dirty="0" err="1">
                <a:solidFill>
                  <a:srgbClr val="9AA0A6"/>
                </a:solidFill>
                <a:latin typeface="Aptos" panose="020B0004020202020204" pitchFamily="34" charset="0"/>
                <a:ea typeface="Arial" pitchFamily="34" charset="-122"/>
                <a:cs typeface="Arial" pitchFamily="34" charset="-120"/>
              </a:rPr>
              <a:t>attivo</a:t>
            </a:r>
            <a:r>
              <a:rPr lang="en-US" sz="1200" dirty="0">
                <a:solidFill>
                  <a:srgbClr val="9AA0A6"/>
                </a:solidFill>
                <a:latin typeface="Aptos" panose="020B0004020202020204" pitchFamily="34" charset="0"/>
                <a:ea typeface="Arial" pitchFamily="34" charset="-122"/>
                <a:cs typeface="Arial" pitchFamily="34" charset="-120"/>
              </a:rPr>
              <a:t> dopo la pensione rispetto alle </a:t>
            </a:r>
            <a:r>
              <a:rPr lang="en-US" sz="1200" dirty="0" err="1">
                <a:solidFill>
                  <a:srgbClr val="9AA0A6"/>
                </a:solidFill>
                <a:latin typeface="Aptos" panose="020B0004020202020204" pitchFamily="34" charset="0"/>
                <a:ea typeface="Arial" pitchFamily="34" charset="-122"/>
                <a:cs typeface="Arial" pitchFamily="34" charset="-120"/>
              </a:rPr>
              <a:t>occupazioni</a:t>
            </a:r>
            <a:r>
              <a:rPr lang="en-US" sz="1200" dirty="0">
                <a:solidFill>
                  <a:srgbClr val="9AA0A6"/>
                </a:solidFill>
                <a:latin typeface="Aptos" panose="020B0004020202020204" pitchFamily="34" charset="0"/>
                <a:ea typeface="Arial" pitchFamily="34" charset="-122"/>
                <a:cs typeface="Arial" pitchFamily="34" charset="-120"/>
              </a:rPr>
              <a:t> </a:t>
            </a:r>
            <a:r>
              <a:rPr lang="en-US" sz="1200" dirty="0" err="1">
                <a:solidFill>
                  <a:srgbClr val="9AA0A6"/>
                </a:solidFill>
                <a:latin typeface="Aptos" panose="020B0004020202020204" pitchFamily="34" charset="0"/>
                <a:ea typeface="Arial" pitchFamily="34" charset="-122"/>
                <a:cs typeface="Arial" pitchFamily="34" charset="-120"/>
              </a:rPr>
              <a:t>esecutive</a:t>
            </a:r>
            <a:r>
              <a:rPr lang="en-US" sz="1200" dirty="0">
                <a:solidFill>
                  <a:srgbClr val="9AA0A6"/>
                </a:solidFill>
                <a:latin typeface="Aptos" panose="020B0004020202020204" pitchFamily="34" charset="0"/>
                <a:ea typeface="Arial" pitchFamily="34" charset="-122"/>
                <a:cs typeface="Arial" pitchFamily="34" charset="-120"/>
              </a:rPr>
              <a:t>. Ma le due </a:t>
            </a:r>
            <a:r>
              <a:rPr lang="en-US" sz="1200" dirty="0" err="1">
                <a:solidFill>
                  <a:srgbClr val="9AA0A6"/>
                </a:solidFill>
                <a:latin typeface="Aptos" panose="020B0004020202020204" pitchFamily="34" charset="0"/>
                <a:ea typeface="Arial" pitchFamily="34" charset="-122"/>
                <a:cs typeface="Arial" pitchFamily="34" charset="-120"/>
              </a:rPr>
              <a:t>strade</a:t>
            </a:r>
            <a:r>
              <a:rPr lang="en-US" sz="1200" dirty="0">
                <a:solidFill>
                  <a:srgbClr val="9AA0A6"/>
                </a:solidFill>
                <a:latin typeface="Aptos" panose="020B0004020202020204" pitchFamily="34" charset="0"/>
                <a:ea typeface="Arial" pitchFamily="34" charset="-122"/>
                <a:cs typeface="Arial" pitchFamily="34" charset="-120"/>
              </a:rPr>
              <a:t> non </a:t>
            </a:r>
            <a:r>
              <a:rPr lang="en-US" sz="1200" dirty="0" err="1">
                <a:solidFill>
                  <a:srgbClr val="9AA0A6"/>
                </a:solidFill>
                <a:latin typeface="Aptos" panose="020B0004020202020204" pitchFamily="34" charset="0"/>
                <a:ea typeface="Arial" pitchFamily="34" charset="-122"/>
                <a:cs typeface="Arial" pitchFamily="34" charset="-120"/>
              </a:rPr>
              <a:t>sono</a:t>
            </a:r>
            <a:r>
              <a:rPr lang="en-US" sz="1200" dirty="0">
                <a:solidFill>
                  <a:srgbClr val="9AA0A6"/>
                </a:solidFill>
                <a:latin typeface="Aptos" panose="020B0004020202020204" pitchFamily="34" charset="0"/>
                <a:ea typeface="Arial" pitchFamily="34" charset="-122"/>
                <a:cs typeface="Arial" pitchFamily="34" charset="-120"/>
              </a:rPr>
              <a:t> </a:t>
            </a:r>
            <a:r>
              <a:rPr lang="en-US" sz="1200" dirty="0" err="1">
                <a:solidFill>
                  <a:srgbClr val="9AA0A6"/>
                </a:solidFill>
                <a:latin typeface="Aptos" panose="020B0004020202020204" pitchFamily="34" charset="0"/>
                <a:ea typeface="Arial" pitchFamily="34" charset="-122"/>
                <a:cs typeface="Arial" pitchFamily="34" charset="-120"/>
              </a:rPr>
              <a:t>uguali</a:t>
            </a:r>
            <a:r>
              <a:rPr lang="en-US" sz="1200" dirty="0">
                <a:solidFill>
                  <a:srgbClr val="9AA0A6"/>
                </a:solidFill>
                <a:latin typeface="Aptos" panose="020B0004020202020204" pitchFamily="34" charset="0"/>
                <a:ea typeface="Arial" pitchFamily="34" charset="-122"/>
                <a:cs typeface="Arial" pitchFamily="34" charset="-120"/>
              </a:rPr>
              <a:t>.</a:t>
            </a:r>
            <a:endParaRPr lang="en-US" sz="1200" dirty="0">
              <a:solidFill>
                <a:prstClr val="black"/>
              </a:solidFill>
              <a:latin typeface="Aptos" panose="020B0004020202020204" pitchFamily="34" charset="0"/>
            </a:endParaRPr>
          </a:p>
        </p:txBody>
      </p:sp>
      <p:sp>
        <p:nvSpPr>
          <p:cNvPr id="6" name="Text 4"/>
          <p:cNvSpPr/>
          <p:nvPr/>
        </p:nvSpPr>
        <p:spPr>
          <a:xfrm>
            <a:off x="617160" y="1399231"/>
            <a:ext cx="8679241" cy="411440"/>
          </a:xfrm>
          <a:prstGeom prst="rect">
            <a:avLst/>
          </a:prstGeom>
          <a:noFill/>
          <a:ln/>
        </p:spPr>
        <p:txBody>
          <a:bodyPr wrap="square" lIns="0" tIns="0" rIns="0" bIns="0" rtlCol="0" anchor="ctr"/>
          <a:lstStyle/>
          <a:p>
            <a:pPr defTabSz="685800"/>
            <a:r>
              <a:rPr lang="en-US" sz="1500" b="1" kern="0" spc="105" dirty="0">
                <a:solidFill>
                  <a:srgbClr val="A30D22"/>
                </a:solidFill>
                <a:latin typeface="Aptos" panose="020B0004020202020204" pitchFamily="34" charset="0"/>
                <a:ea typeface="Calibri" pitchFamily="34" charset="-122"/>
                <a:cs typeface="Calibri" pitchFamily="34" charset="-120"/>
              </a:rPr>
              <a:t>COME SI DISTRIBUISCONO I TRE PROFILI</a:t>
            </a:r>
            <a:endParaRPr lang="en-US" sz="1500" dirty="0">
              <a:solidFill>
                <a:prstClr val="black"/>
              </a:solidFill>
              <a:latin typeface="Aptos" panose="020B0004020202020204" pitchFamily="34" charset="0"/>
            </a:endParaRPr>
          </a:p>
        </p:txBody>
      </p:sp>
      <p:sp>
        <p:nvSpPr>
          <p:cNvPr id="7" name="Text 5"/>
          <p:cNvSpPr/>
          <p:nvPr/>
        </p:nvSpPr>
        <p:spPr>
          <a:xfrm>
            <a:off x="677519" y="1956196"/>
            <a:ext cx="2434590" cy="205720"/>
          </a:xfrm>
          <a:prstGeom prst="rect">
            <a:avLst/>
          </a:prstGeom>
          <a:noFill/>
          <a:ln/>
        </p:spPr>
        <p:txBody>
          <a:bodyPr wrap="none" lIns="0" tIns="0" rIns="0" bIns="0" rtlCol="0" anchor="ctr"/>
          <a:lstStyle/>
          <a:p>
            <a:pPr defTabSz="685800"/>
            <a:r>
              <a:rPr lang="en-US" b="1" dirty="0" err="1">
                <a:solidFill>
                  <a:srgbClr val="14181C"/>
                </a:solidFill>
                <a:latin typeface="Aptos" panose="020B0004020202020204" pitchFamily="34" charset="0"/>
                <a:ea typeface="Calibri" pitchFamily="34" charset="-122"/>
                <a:cs typeface="Calibri" pitchFamily="34" charset="-120"/>
              </a:rPr>
              <a:t>Occupazioni</a:t>
            </a:r>
            <a:r>
              <a:rPr lang="en-US" b="1" dirty="0">
                <a:solidFill>
                  <a:srgbClr val="14181C"/>
                </a:solidFill>
                <a:latin typeface="Aptos" panose="020B0004020202020204" pitchFamily="34" charset="0"/>
                <a:ea typeface="Calibri" pitchFamily="34" charset="-122"/>
                <a:cs typeface="Calibri" pitchFamily="34" charset="-120"/>
              </a:rPr>
              <a:t> </a:t>
            </a:r>
            <a:r>
              <a:rPr lang="en-US" b="1" dirty="0" err="1">
                <a:solidFill>
                  <a:srgbClr val="14181C"/>
                </a:solidFill>
                <a:latin typeface="Aptos" panose="020B0004020202020204" pitchFamily="34" charset="0"/>
                <a:ea typeface="Calibri" pitchFamily="34" charset="-122"/>
                <a:cs typeface="Calibri" pitchFamily="34" charset="-120"/>
              </a:rPr>
              <a:t>intellettuali</a:t>
            </a:r>
            <a:r>
              <a:rPr lang="en-US" b="1" dirty="0">
                <a:solidFill>
                  <a:srgbClr val="14181C"/>
                </a:solidFill>
                <a:latin typeface="Aptos" panose="020B0004020202020204" pitchFamily="34" charset="0"/>
                <a:ea typeface="Calibri" pitchFamily="34" charset="-122"/>
                <a:cs typeface="Calibri" pitchFamily="34" charset="-120"/>
              </a:rPr>
              <a:t> e </a:t>
            </a:r>
            <a:r>
              <a:rPr lang="en-US" b="1" dirty="0" err="1">
                <a:solidFill>
                  <a:srgbClr val="14181C"/>
                </a:solidFill>
                <a:latin typeface="Aptos" panose="020B0004020202020204" pitchFamily="34" charset="0"/>
                <a:ea typeface="Calibri" pitchFamily="34" charset="-122"/>
                <a:cs typeface="Calibri" pitchFamily="34" charset="-120"/>
              </a:rPr>
              <a:t>tecniche</a:t>
            </a:r>
            <a:endParaRPr lang="en-US" sz="2100" b="1" dirty="0">
              <a:solidFill>
                <a:srgbClr val="14181C"/>
              </a:solidFill>
              <a:latin typeface="Aptos" panose="020B0004020202020204" pitchFamily="34" charset="0"/>
              <a:ea typeface="Calibri" pitchFamily="34" charset="-122"/>
              <a:cs typeface="Calibri" pitchFamily="34" charset="-120"/>
            </a:endParaRPr>
          </a:p>
        </p:txBody>
      </p:sp>
      <p:sp>
        <p:nvSpPr>
          <p:cNvPr id="8" name="Text 6"/>
          <p:cNvSpPr/>
          <p:nvPr/>
        </p:nvSpPr>
        <p:spPr>
          <a:xfrm>
            <a:off x="3009011" y="1983625"/>
            <a:ext cx="2880079" cy="192005"/>
          </a:xfrm>
          <a:prstGeom prst="rect">
            <a:avLst/>
          </a:prstGeom>
          <a:noFill/>
          <a:ln/>
        </p:spPr>
        <p:txBody>
          <a:bodyPr wrap="square" lIns="0" tIns="0" rIns="0" bIns="0" rtlCol="0" anchor="ctr"/>
          <a:lstStyle/>
          <a:p>
            <a:pPr algn="r" defTabSz="685800"/>
            <a:r>
              <a:rPr lang="en-US" sz="825" dirty="0">
                <a:solidFill>
                  <a:srgbClr val="6B7A87"/>
                </a:solidFill>
                <a:latin typeface="Aptos" panose="020B0004020202020204" pitchFamily="34" charset="0"/>
                <a:ea typeface="Calibri" pitchFamily="34" charset="-122"/>
                <a:cs typeface="Calibri" pitchFamily="34" charset="-120"/>
              </a:rPr>
              <a:t>ISCO 1-2-3  ·  N = 670</a:t>
            </a:r>
            <a:endParaRPr lang="en-US" sz="825" dirty="0">
              <a:solidFill>
                <a:prstClr val="black"/>
              </a:solidFill>
              <a:latin typeface="Aptos" panose="020B0004020202020204" pitchFamily="34" charset="0"/>
            </a:endParaRPr>
          </a:p>
        </p:txBody>
      </p:sp>
      <p:sp>
        <p:nvSpPr>
          <p:cNvPr id="9" name="Shape 7"/>
          <p:cNvSpPr/>
          <p:nvPr/>
        </p:nvSpPr>
        <p:spPr>
          <a:xfrm>
            <a:off x="664213" y="2494421"/>
            <a:ext cx="2652690" cy="411440"/>
          </a:xfrm>
          <a:prstGeom prst="rect">
            <a:avLst/>
          </a:prstGeom>
          <a:solidFill>
            <a:srgbClr val="C9D0D6"/>
          </a:solidFill>
          <a:ln/>
        </p:spPr>
        <p:txBody>
          <a:bodyPr/>
          <a:lstStyle/>
          <a:p>
            <a:pPr defTabSz="685800"/>
            <a:endParaRPr lang="en-US" sz="1500">
              <a:solidFill>
                <a:prstClr val="black"/>
              </a:solidFill>
              <a:latin typeface="Aptos" panose="020B0004020202020204" pitchFamily="34" charset="0"/>
            </a:endParaRPr>
          </a:p>
        </p:txBody>
      </p:sp>
      <p:sp>
        <p:nvSpPr>
          <p:cNvPr id="10" name="Text 8"/>
          <p:cNvSpPr/>
          <p:nvPr/>
        </p:nvSpPr>
        <p:spPr>
          <a:xfrm>
            <a:off x="664213" y="2494421"/>
            <a:ext cx="2652690" cy="411440"/>
          </a:xfrm>
          <a:prstGeom prst="rect">
            <a:avLst/>
          </a:prstGeom>
          <a:noFill/>
          <a:ln/>
        </p:spPr>
        <p:txBody>
          <a:bodyPr wrap="none" lIns="0" tIns="0" rIns="0" bIns="0" rtlCol="0" anchor="ctr"/>
          <a:lstStyle/>
          <a:p>
            <a:pPr algn="ctr" defTabSz="685800"/>
            <a:r>
              <a:rPr lang="en-US" sz="1500" b="1" dirty="0">
                <a:solidFill>
                  <a:srgbClr val="3A454F"/>
                </a:solidFill>
                <a:latin typeface="Aptos" panose="020B0004020202020204" pitchFamily="34" charset="0"/>
                <a:ea typeface="Calibri" pitchFamily="34" charset="-122"/>
                <a:cs typeface="Calibri" pitchFamily="34" charset="-120"/>
              </a:rPr>
              <a:t>50,9%</a:t>
            </a:r>
            <a:endParaRPr lang="en-US" sz="1500" dirty="0">
              <a:solidFill>
                <a:prstClr val="black"/>
              </a:solidFill>
              <a:latin typeface="Aptos" panose="020B0004020202020204" pitchFamily="34" charset="0"/>
            </a:endParaRPr>
          </a:p>
        </p:txBody>
      </p:sp>
      <p:sp>
        <p:nvSpPr>
          <p:cNvPr id="11" name="Shape 9"/>
          <p:cNvSpPr/>
          <p:nvPr/>
        </p:nvSpPr>
        <p:spPr>
          <a:xfrm>
            <a:off x="3316903" y="2494421"/>
            <a:ext cx="1813627" cy="411440"/>
          </a:xfrm>
          <a:prstGeom prst="rect">
            <a:avLst/>
          </a:prstGeom>
          <a:solidFill>
            <a:srgbClr val="6F9772"/>
          </a:solidFill>
          <a:ln/>
        </p:spPr>
        <p:txBody>
          <a:bodyPr/>
          <a:lstStyle/>
          <a:p>
            <a:pPr defTabSz="685800"/>
            <a:endParaRPr lang="en-US" sz="1500">
              <a:solidFill>
                <a:srgbClr val="70AD47">
                  <a:lumMod val="60000"/>
                  <a:lumOff val="40000"/>
                </a:srgbClr>
              </a:solidFill>
              <a:latin typeface="Aptos" panose="020B0004020202020204" pitchFamily="34" charset="0"/>
            </a:endParaRPr>
          </a:p>
        </p:txBody>
      </p:sp>
      <p:sp>
        <p:nvSpPr>
          <p:cNvPr id="12" name="Text 10"/>
          <p:cNvSpPr/>
          <p:nvPr/>
        </p:nvSpPr>
        <p:spPr>
          <a:xfrm>
            <a:off x="3316903" y="2494421"/>
            <a:ext cx="1813627" cy="411440"/>
          </a:xfrm>
          <a:prstGeom prst="rect">
            <a:avLst/>
          </a:prstGeom>
          <a:noFill/>
          <a:ln/>
        </p:spPr>
        <p:txBody>
          <a:bodyPr wrap="none" lIns="0" tIns="0" rIns="0" bIns="0" rtlCol="0" anchor="ctr"/>
          <a:lstStyle/>
          <a:p>
            <a:pPr algn="ctr" defTabSz="685800"/>
            <a:r>
              <a:rPr lang="en-US" sz="1500" b="1" dirty="0">
                <a:solidFill>
                  <a:srgbClr val="FFFFFF"/>
                </a:solidFill>
                <a:latin typeface="Aptos" panose="020B0004020202020204" pitchFamily="34" charset="0"/>
                <a:ea typeface="Calibri" pitchFamily="34" charset="-122"/>
                <a:cs typeface="Calibri" pitchFamily="34" charset="-120"/>
              </a:rPr>
              <a:t>34,8%</a:t>
            </a:r>
            <a:endParaRPr lang="en-US" sz="1500" dirty="0">
              <a:solidFill>
                <a:prstClr val="black"/>
              </a:solidFill>
              <a:latin typeface="Aptos" panose="020B0004020202020204" pitchFamily="34" charset="0"/>
            </a:endParaRPr>
          </a:p>
        </p:txBody>
      </p:sp>
      <p:sp>
        <p:nvSpPr>
          <p:cNvPr id="13" name="Shape 11"/>
          <p:cNvSpPr/>
          <p:nvPr/>
        </p:nvSpPr>
        <p:spPr>
          <a:xfrm>
            <a:off x="5130530" y="2494421"/>
            <a:ext cx="745255" cy="411440"/>
          </a:xfrm>
          <a:prstGeom prst="rect">
            <a:avLst/>
          </a:prstGeom>
          <a:solidFill>
            <a:srgbClr val="BB562C"/>
          </a:solidFill>
          <a:ln/>
        </p:spPr>
        <p:txBody>
          <a:bodyPr/>
          <a:lstStyle/>
          <a:p>
            <a:pPr defTabSz="685800"/>
            <a:endParaRPr lang="en-US" sz="1500">
              <a:solidFill>
                <a:prstClr val="black"/>
              </a:solidFill>
              <a:latin typeface="Aptos" panose="020B0004020202020204" pitchFamily="34" charset="0"/>
            </a:endParaRPr>
          </a:p>
        </p:txBody>
      </p:sp>
      <p:sp>
        <p:nvSpPr>
          <p:cNvPr id="14" name="Text 12"/>
          <p:cNvSpPr/>
          <p:nvPr/>
        </p:nvSpPr>
        <p:spPr>
          <a:xfrm>
            <a:off x="5130530" y="2494421"/>
            <a:ext cx="745255" cy="411440"/>
          </a:xfrm>
          <a:prstGeom prst="rect">
            <a:avLst/>
          </a:prstGeom>
          <a:noFill/>
          <a:ln/>
        </p:spPr>
        <p:txBody>
          <a:bodyPr wrap="none" lIns="0" tIns="0" rIns="0" bIns="0" rtlCol="0" anchor="ctr"/>
          <a:lstStyle/>
          <a:p>
            <a:pPr algn="ctr" defTabSz="685800"/>
            <a:r>
              <a:rPr lang="en-US" sz="1500" b="1" dirty="0">
                <a:solidFill>
                  <a:srgbClr val="FFFFFF"/>
                </a:solidFill>
                <a:latin typeface="Aptos" panose="020B0004020202020204" pitchFamily="34" charset="0"/>
                <a:ea typeface="Calibri" pitchFamily="34" charset="-122"/>
                <a:cs typeface="Calibri" pitchFamily="34" charset="-120"/>
              </a:rPr>
              <a:t>14,3%</a:t>
            </a:r>
            <a:endParaRPr lang="en-US" sz="1500" dirty="0">
              <a:solidFill>
                <a:prstClr val="black"/>
              </a:solidFill>
              <a:latin typeface="Aptos" panose="020B0004020202020204" pitchFamily="34" charset="0"/>
            </a:endParaRPr>
          </a:p>
        </p:txBody>
      </p:sp>
      <p:sp>
        <p:nvSpPr>
          <p:cNvPr id="15" name="Text 13"/>
          <p:cNvSpPr/>
          <p:nvPr/>
        </p:nvSpPr>
        <p:spPr>
          <a:xfrm>
            <a:off x="644690" y="3071040"/>
            <a:ext cx="2434590" cy="205720"/>
          </a:xfrm>
          <a:prstGeom prst="rect">
            <a:avLst/>
          </a:prstGeom>
          <a:noFill/>
          <a:ln/>
        </p:spPr>
        <p:txBody>
          <a:bodyPr wrap="none" lIns="0" tIns="0" rIns="0" bIns="0" rtlCol="0" anchor="ctr"/>
          <a:lstStyle/>
          <a:p>
            <a:pPr defTabSz="685800"/>
            <a:r>
              <a:rPr lang="en-US" b="1" dirty="0" err="1">
                <a:solidFill>
                  <a:srgbClr val="14181C"/>
                </a:solidFill>
                <a:latin typeface="Aptos" panose="020B0004020202020204" pitchFamily="34" charset="0"/>
                <a:ea typeface="Calibri" pitchFamily="34" charset="-122"/>
                <a:cs typeface="Calibri" pitchFamily="34" charset="-120"/>
              </a:rPr>
              <a:t>Occupazioni</a:t>
            </a:r>
            <a:r>
              <a:rPr lang="en-US" b="1" dirty="0">
                <a:solidFill>
                  <a:srgbClr val="14181C"/>
                </a:solidFill>
                <a:latin typeface="Aptos" panose="020B0004020202020204" pitchFamily="34" charset="0"/>
                <a:ea typeface="Calibri" pitchFamily="34" charset="-122"/>
                <a:cs typeface="Calibri" pitchFamily="34" charset="-120"/>
              </a:rPr>
              <a:t> </a:t>
            </a:r>
            <a:r>
              <a:rPr lang="en-US" b="1" dirty="0" err="1">
                <a:solidFill>
                  <a:srgbClr val="14181C"/>
                </a:solidFill>
                <a:latin typeface="Aptos" panose="020B0004020202020204" pitchFamily="34" charset="0"/>
                <a:ea typeface="Calibri" pitchFamily="34" charset="-122"/>
                <a:cs typeface="Calibri" pitchFamily="34" charset="-120"/>
              </a:rPr>
              <a:t>manuali</a:t>
            </a:r>
            <a:r>
              <a:rPr lang="en-US" b="1" dirty="0">
                <a:solidFill>
                  <a:srgbClr val="14181C"/>
                </a:solidFill>
                <a:latin typeface="Aptos" panose="020B0004020202020204" pitchFamily="34" charset="0"/>
                <a:ea typeface="Calibri" pitchFamily="34" charset="-122"/>
                <a:cs typeface="Calibri" pitchFamily="34" charset="-120"/>
              </a:rPr>
              <a:t> </a:t>
            </a:r>
            <a:r>
              <a:rPr lang="en-US" b="1" dirty="0" err="1">
                <a:solidFill>
                  <a:srgbClr val="14181C"/>
                </a:solidFill>
                <a:latin typeface="Aptos" panose="020B0004020202020204" pitchFamily="34" charset="0"/>
                <a:ea typeface="Calibri" pitchFamily="34" charset="-122"/>
                <a:cs typeface="Calibri" pitchFamily="34" charset="-120"/>
              </a:rPr>
              <a:t>specialistiche</a:t>
            </a:r>
            <a:endParaRPr lang="en-US" sz="2100" b="1" dirty="0">
              <a:solidFill>
                <a:srgbClr val="14181C"/>
              </a:solidFill>
              <a:latin typeface="Aptos" panose="020B0004020202020204" pitchFamily="34" charset="0"/>
              <a:ea typeface="Calibri" pitchFamily="34" charset="-122"/>
              <a:cs typeface="Calibri" pitchFamily="34" charset="-120"/>
            </a:endParaRPr>
          </a:p>
        </p:txBody>
      </p:sp>
      <p:sp>
        <p:nvSpPr>
          <p:cNvPr id="16" name="Text 14"/>
          <p:cNvSpPr/>
          <p:nvPr/>
        </p:nvSpPr>
        <p:spPr>
          <a:xfrm>
            <a:off x="3009011" y="3040784"/>
            <a:ext cx="2880079" cy="192005"/>
          </a:xfrm>
          <a:prstGeom prst="rect">
            <a:avLst/>
          </a:prstGeom>
          <a:noFill/>
          <a:ln/>
        </p:spPr>
        <p:txBody>
          <a:bodyPr wrap="square" lIns="0" tIns="0" rIns="0" bIns="0" rtlCol="0" anchor="ctr"/>
          <a:lstStyle/>
          <a:p>
            <a:pPr algn="r" defTabSz="685800"/>
            <a:r>
              <a:rPr lang="en-US" sz="825" dirty="0">
                <a:solidFill>
                  <a:srgbClr val="6B7A87"/>
                </a:solidFill>
                <a:latin typeface="Aptos" panose="020B0004020202020204" pitchFamily="34" charset="0"/>
                <a:ea typeface="Calibri" pitchFamily="34" charset="-122"/>
                <a:cs typeface="Calibri" pitchFamily="34" charset="-120"/>
              </a:rPr>
              <a:t>ISCO 6-7-8  ·  N = 477</a:t>
            </a:r>
            <a:endParaRPr lang="en-US" sz="825" dirty="0">
              <a:solidFill>
                <a:prstClr val="black"/>
              </a:solidFill>
              <a:latin typeface="Aptos" panose="020B0004020202020204" pitchFamily="34" charset="0"/>
            </a:endParaRPr>
          </a:p>
        </p:txBody>
      </p:sp>
      <p:sp>
        <p:nvSpPr>
          <p:cNvPr id="17" name="Shape 15"/>
          <p:cNvSpPr/>
          <p:nvPr/>
        </p:nvSpPr>
        <p:spPr>
          <a:xfrm>
            <a:off x="664213" y="3572335"/>
            <a:ext cx="3309347" cy="411440"/>
          </a:xfrm>
          <a:prstGeom prst="rect">
            <a:avLst/>
          </a:prstGeom>
          <a:solidFill>
            <a:srgbClr val="C9D0D6"/>
          </a:solidFill>
          <a:ln/>
        </p:spPr>
        <p:txBody>
          <a:bodyPr/>
          <a:lstStyle/>
          <a:p>
            <a:pPr defTabSz="685800"/>
            <a:endParaRPr lang="en-US" sz="1500">
              <a:solidFill>
                <a:prstClr val="black"/>
              </a:solidFill>
              <a:latin typeface="Aptos" panose="020B0004020202020204" pitchFamily="34" charset="0"/>
            </a:endParaRPr>
          </a:p>
        </p:txBody>
      </p:sp>
      <p:sp>
        <p:nvSpPr>
          <p:cNvPr id="18" name="Text 16"/>
          <p:cNvSpPr/>
          <p:nvPr/>
        </p:nvSpPr>
        <p:spPr>
          <a:xfrm>
            <a:off x="664213" y="3572335"/>
            <a:ext cx="3309347" cy="411440"/>
          </a:xfrm>
          <a:prstGeom prst="rect">
            <a:avLst/>
          </a:prstGeom>
          <a:noFill/>
          <a:ln/>
        </p:spPr>
        <p:txBody>
          <a:bodyPr wrap="none" lIns="0" tIns="0" rIns="0" bIns="0" rtlCol="0" anchor="ctr"/>
          <a:lstStyle/>
          <a:p>
            <a:pPr algn="ctr" defTabSz="685800"/>
            <a:r>
              <a:rPr lang="en-US" sz="1500" b="1" dirty="0">
                <a:solidFill>
                  <a:srgbClr val="3A454F"/>
                </a:solidFill>
                <a:latin typeface="Aptos" panose="020B0004020202020204" pitchFamily="34" charset="0"/>
                <a:ea typeface="Calibri" pitchFamily="34" charset="-122"/>
                <a:cs typeface="Calibri" pitchFamily="34" charset="-120"/>
              </a:rPr>
              <a:t>63,5%</a:t>
            </a:r>
            <a:endParaRPr lang="en-US" sz="1500" dirty="0">
              <a:solidFill>
                <a:prstClr val="black"/>
              </a:solidFill>
              <a:latin typeface="Aptos" panose="020B0004020202020204" pitchFamily="34" charset="0"/>
            </a:endParaRPr>
          </a:p>
        </p:txBody>
      </p:sp>
      <p:sp>
        <p:nvSpPr>
          <p:cNvPr id="19" name="Shape 17"/>
          <p:cNvSpPr/>
          <p:nvPr/>
        </p:nvSpPr>
        <p:spPr>
          <a:xfrm>
            <a:off x="3973561" y="3572335"/>
            <a:ext cx="1193450" cy="411440"/>
          </a:xfrm>
          <a:prstGeom prst="rect">
            <a:avLst/>
          </a:prstGeom>
          <a:solidFill>
            <a:srgbClr val="6F9772"/>
          </a:solidFill>
          <a:ln/>
        </p:spPr>
        <p:txBody>
          <a:bodyPr/>
          <a:lstStyle/>
          <a:p>
            <a:pPr defTabSz="685800"/>
            <a:endParaRPr lang="en-US" sz="1500">
              <a:solidFill>
                <a:srgbClr val="70AD47">
                  <a:lumMod val="60000"/>
                  <a:lumOff val="40000"/>
                </a:srgbClr>
              </a:solidFill>
              <a:latin typeface="Aptos" panose="020B0004020202020204" pitchFamily="34" charset="0"/>
            </a:endParaRPr>
          </a:p>
        </p:txBody>
      </p:sp>
      <p:sp>
        <p:nvSpPr>
          <p:cNvPr id="20" name="Text 18"/>
          <p:cNvSpPr/>
          <p:nvPr/>
        </p:nvSpPr>
        <p:spPr>
          <a:xfrm>
            <a:off x="3973561" y="3572335"/>
            <a:ext cx="1193450" cy="411440"/>
          </a:xfrm>
          <a:prstGeom prst="rect">
            <a:avLst/>
          </a:prstGeom>
          <a:noFill/>
          <a:ln/>
        </p:spPr>
        <p:txBody>
          <a:bodyPr wrap="none" lIns="0" tIns="0" rIns="0" bIns="0" rtlCol="0" anchor="ctr"/>
          <a:lstStyle/>
          <a:p>
            <a:pPr algn="ctr" defTabSz="685800"/>
            <a:r>
              <a:rPr lang="en-US" sz="1500" b="1" dirty="0">
                <a:solidFill>
                  <a:srgbClr val="FFFFFF"/>
                </a:solidFill>
                <a:latin typeface="Aptos" panose="020B0004020202020204" pitchFamily="34" charset="0"/>
                <a:ea typeface="Calibri" pitchFamily="34" charset="-122"/>
                <a:cs typeface="Calibri" pitchFamily="34" charset="-120"/>
              </a:rPr>
              <a:t>22,9%</a:t>
            </a:r>
            <a:endParaRPr lang="en-US" sz="1500" dirty="0">
              <a:solidFill>
                <a:prstClr val="black"/>
              </a:solidFill>
              <a:latin typeface="Aptos" panose="020B0004020202020204" pitchFamily="34" charset="0"/>
            </a:endParaRPr>
          </a:p>
        </p:txBody>
      </p:sp>
      <p:sp>
        <p:nvSpPr>
          <p:cNvPr id="21" name="Shape 19"/>
          <p:cNvSpPr/>
          <p:nvPr/>
        </p:nvSpPr>
        <p:spPr>
          <a:xfrm>
            <a:off x="5167010" y="3572335"/>
            <a:ext cx="708774" cy="411440"/>
          </a:xfrm>
          <a:prstGeom prst="rect">
            <a:avLst/>
          </a:prstGeom>
          <a:solidFill>
            <a:srgbClr val="A30D22"/>
          </a:solidFill>
          <a:ln/>
        </p:spPr>
        <p:txBody>
          <a:bodyPr/>
          <a:lstStyle/>
          <a:p>
            <a:pPr defTabSz="685800"/>
            <a:endParaRPr lang="en-US" sz="1500">
              <a:solidFill>
                <a:prstClr val="black"/>
              </a:solidFill>
              <a:latin typeface="Aptos" panose="020B0004020202020204" pitchFamily="34" charset="0"/>
            </a:endParaRPr>
          </a:p>
        </p:txBody>
      </p:sp>
      <p:sp>
        <p:nvSpPr>
          <p:cNvPr id="22" name="Text 20"/>
          <p:cNvSpPr/>
          <p:nvPr/>
        </p:nvSpPr>
        <p:spPr>
          <a:xfrm>
            <a:off x="5167010" y="3572335"/>
            <a:ext cx="708774" cy="411440"/>
          </a:xfrm>
          <a:prstGeom prst="rect">
            <a:avLst/>
          </a:prstGeom>
          <a:solidFill>
            <a:srgbClr val="BB562C"/>
          </a:solidFill>
          <a:ln/>
        </p:spPr>
        <p:txBody>
          <a:bodyPr wrap="none" lIns="0" tIns="0" rIns="0" bIns="0" rtlCol="0" anchor="ctr"/>
          <a:lstStyle/>
          <a:p>
            <a:pPr algn="ctr" defTabSz="685800"/>
            <a:r>
              <a:rPr lang="en-US" sz="1500" b="1" dirty="0">
                <a:solidFill>
                  <a:srgbClr val="FFFFFF"/>
                </a:solidFill>
                <a:latin typeface="Aptos" panose="020B0004020202020204" pitchFamily="34" charset="0"/>
                <a:ea typeface="Calibri" pitchFamily="34" charset="-122"/>
                <a:cs typeface="Calibri" pitchFamily="34" charset="-120"/>
              </a:rPr>
              <a:t>13,6%</a:t>
            </a:r>
            <a:endParaRPr lang="en-US" sz="1500" dirty="0">
              <a:solidFill>
                <a:prstClr val="black"/>
              </a:solidFill>
              <a:latin typeface="Aptos" panose="020B0004020202020204" pitchFamily="34" charset="0"/>
            </a:endParaRPr>
          </a:p>
        </p:txBody>
      </p:sp>
      <p:sp>
        <p:nvSpPr>
          <p:cNvPr id="23" name="Text 21"/>
          <p:cNvSpPr/>
          <p:nvPr/>
        </p:nvSpPr>
        <p:spPr>
          <a:xfrm>
            <a:off x="657462" y="4197021"/>
            <a:ext cx="2434590" cy="205720"/>
          </a:xfrm>
          <a:prstGeom prst="rect">
            <a:avLst/>
          </a:prstGeom>
          <a:noFill/>
          <a:ln/>
        </p:spPr>
        <p:txBody>
          <a:bodyPr wrap="none" lIns="0" tIns="0" rIns="0" bIns="0" rtlCol="0" anchor="ctr"/>
          <a:lstStyle/>
          <a:p>
            <a:pPr defTabSz="685800"/>
            <a:r>
              <a:rPr lang="it-IT" b="1" dirty="0">
                <a:solidFill>
                  <a:srgbClr val="14181C"/>
                </a:solidFill>
                <a:latin typeface="Aptos" panose="020B0004020202020204" pitchFamily="34" charset="0"/>
                <a:ea typeface="Calibri" pitchFamily="34" charset="-122"/>
                <a:cs typeface="Calibri" pitchFamily="34" charset="-120"/>
              </a:rPr>
              <a:t>Occupazioni esecutive e di base</a:t>
            </a:r>
          </a:p>
        </p:txBody>
      </p:sp>
      <p:sp>
        <p:nvSpPr>
          <p:cNvPr id="24" name="Text 22"/>
          <p:cNvSpPr/>
          <p:nvPr/>
        </p:nvSpPr>
        <p:spPr>
          <a:xfrm>
            <a:off x="2988954" y="4224451"/>
            <a:ext cx="2880079" cy="192005"/>
          </a:xfrm>
          <a:prstGeom prst="rect">
            <a:avLst/>
          </a:prstGeom>
          <a:noFill/>
          <a:ln/>
        </p:spPr>
        <p:txBody>
          <a:bodyPr wrap="square" lIns="0" tIns="0" rIns="0" bIns="0" rtlCol="0" anchor="ctr"/>
          <a:lstStyle/>
          <a:p>
            <a:pPr algn="r" defTabSz="685800"/>
            <a:r>
              <a:rPr lang="en-US" sz="825" dirty="0">
                <a:solidFill>
                  <a:srgbClr val="6B7A87"/>
                </a:solidFill>
                <a:latin typeface="Aptos" panose="020B0004020202020204" pitchFamily="34" charset="0"/>
                <a:ea typeface="Calibri" pitchFamily="34" charset="-122"/>
                <a:cs typeface="Calibri" pitchFamily="34" charset="-120"/>
              </a:rPr>
              <a:t>ISCO 4-5-9  ·  N = 559  ·  riferimento</a:t>
            </a:r>
            <a:endParaRPr lang="en-US" sz="825" dirty="0">
              <a:solidFill>
                <a:prstClr val="black"/>
              </a:solidFill>
              <a:latin typeface="Aptos" panose="020B0004020202020204" pitchFamily="34" charset="0"/>
            </a:endParaRPr>
          </a:p>
        </p:txBody>
      </p:sp>
      <p:sp>
        <p:nvSpPr>
          <p:cNvPr id="25" name="Shape 23"/>
          <p:cNvSpPr/>
          <p:nvPr/>
        </p:nvSpPr>
        <p:spPr>
          <a:xfrm>
            <a:off x="657463" y="4688614"/>
            <a:ext cx="3142577" cy="411440"/>
          </a:xfrm>
          <a:prstGeom prst="rect">
            <a:avLst/>
          </a:prstGeom>
          <a:solidFill>
            <a:srgbClr val="C9D0D6"/>
          </a:solidFill>
          <a:ln/>
        </p:spPr>
        <p:txBody>
          <a:bodyPr/>
          <a:lstStyle/>
          <a:p>
            <a:pPr defTabSz="685800"/>
            <a:endParaRPr lang="en-US" sz="1500">
              <a:solidFill>
                <a:prstClr val="black"/>
              </a:solidFill>
              <a:latin typeface="Aptos" panose="020B0004020202020204" pitchFamily="34" charset="0"/>
            </a:endParaRPr>
          </a:p>
        </p:txBody>
      </p:sp>
      <p:sp>
        <p:nvSpPr>
          <p:cNvPr id="26" name="Text 24"/>
          <p:cNvSpPr/>
          <p:nvPr/>
        </p:nvSpPr>
        <p:spPr>
          <a:xfrm>
            <a:off x="657463" y="4688614"/>
            <a:ext cx="3142577" cy="411440"/>
          </a:xfrm>
          <a:prstGeom prst="rect">
            <a:avLst/>
          </a:prstGeom>
          <a:noFill/>
          <a:ln/>
        </p:spPr>
        <p:txBody>
          <a:bodyPr wrap="none" lIns="0" tIns="0" rIns="0" bIns="0" rtlCol="0" anchor="ctr"/>
          <a:lstStyle/>
          <a:p>
            <a:pPr algn="ctr" defTabSz="685800"/>
            <a:r>
              <a:rPr lang="en-US" sz="1500" b="1" dirty="0">
                <a:solidFill>
                  <a:srgbClr val="3A454F"/>
                </a:solidFill>
                <a:latin typeface="Aptos" panose="020B0004020202020204" pitchFamily="34" charset="0"/>
                <a:ea typeface="Calibri" pitchFamily="34" charset="-122"/>
                <a:cs typeface="Calibri" pitchFamily="34" charset="-120"/>
              </a:rPr>
              <a:t>60,3%</a:t>
            </a:r>
            <a:endParaRPr lang="en-US" sz="1500" dirty="0">
              <a:solidFill>
                <a:prstClr val="black"/>
              </a:solidFill>
              <a:latin typeface="Aptos" panose="020B0004020202020204" pitchFamily="34" charset="0"/>
            </a:endParaRPr>
          </a:p>
        </p:txBody>
      </p:sp>
      <p:sp>
        <p:nvSpPr>
          <p:cNvPr id="27" name="Shape 25"/>
          <p:cNvSpPr/>
          <p:nvPr/>
        </p:nvSpPr>
        <p:spPr>
          <a:xfrm>
            <a:off x="3800040" y="4688614"/>
            <a:ext cx="1652068" cy="411440"/>
          </a:xfrm>
          <a:prstGeom prst="rect">
            <a:avLst/>
          </a:prstGeom>
          <a:solidFill>
            <a:srgbClr val="6F9772"/>
          </a:solidFill>
          <a:ln/>
        </p:spPr>
        <p:txBody>
          <a:bodyPr/>
          <a:lstStyle/>
          <a:p>
            <a:pPr defTabSz="685800"/>
            <a:endParaRPr lang="en-US" sz="1500">
              <a:solidFill>
                <a:srgbClr val="70AD47">
                  <a:lumMod val="60000"/>
                  <a:lumOff val="40000"/>
                </a:srgbClr>
              </a:solidFill>
              <a:latin typeface="Aptos" panose="020B0004020202020204" pitchFamily="34" charset="0"/>
            </a:endParaRPr>
          </a:p>
        </p:txBody>
      </p:sp>
      <p:sp>
        <p:nvSpPr>
          <p:cNvPr id="28" name="Text 26"/>
          <p:cNvSpPr/>
          <p:nvPr/>
        </p:nvSpPr>
        <p:spPr>
          <a:xfrm>
            <a:off x="3800040" y="4688614"/>
            <a:ext cx="1652068" cy="411440"/>
          </a:xfrm>
          <a:prstGeom prst="rect">
            <a:avLst/>
          </a:prstGeom>
          <a:noFill/>
          <a:ln/>
        </p:spPr>
        <p:txBody>
          <a:bodyPr wrap="none" lIns="0" tIns="0" rIns="0" bIns="0" rtlCol="0" anchor="ctr"/>
          <a:lstStyle/>
          <a:p>
            <a:pPr algn="ctr" defTabSz="685800"/>
            <a:r>
              <a:rPr lang="en-US" sz="1500" b="1" dirty="0">
                <a:solidFill>
                  <a:srgbClr val="FFFFFF"/>
                </a:solidFill>
                <a:latin typeface="Aptos" panose="020B0004020202020204" pitchFamily="34" charset="0"/>
                <a:ea typeface="Calibri" pitchFamily="34" charset="-122"/>
                <a:cs typeface="Calibri" pitchFamily="34" charset="-120"/>
              </a:rPr>
              <a:t>31,7%</a:t>
            </a:r>
            <a:endParaRPr lang="en-US" sz="1500" dirty="0">
              <a:solidFill>
                <a:prstClr val="black"/>
              </a:solidFill>
              <a:latin typeface="Aptos" panose="020B0004020202020204" pitchFamily="34" charset="0"/>
            </a:endParaRPr>
          </a:p>
        </p:txBody>
      </p:sp>
      <p:sp>
        <p:nvSpPr>
          <p:cNvPr id="29" name="Shape 27"/>
          <p:cNvSpPr/>
          <p:nvPr/>
        </p:nvSpPr>
        <p:spPr>
          <a:xfrm>
            <a:off x="5452107" y="4688614"/>
            <a:ext cx="422138" cy="411440"/>
          </a:xfrm>
          <a:prstGeom prst="rect">
            <a:avLst/>
          </a:prstGeom>
          <a:solidFill>
            <a:srgbClr val="BB562C"/>
          </a:solidFill>
          <a:ln/>
        </p:spPr>
        <p:txBody>
          <a:bodyPr/>
          <a:lstStyle/>
          <a:p>
            <a:pPr defTabSz="685800"/>
            <a:endParaRPr lang="en-US" sz="1500">
              <a:solidFill>
                <a:prstClr val="black"/>
              </a:solidFill>
              <a:latin typeface="Aptos" panose="020B0004020202020204" pitchFamily="34" charset="0"/>
            </a:endParaRPr>
          </a:p>
        </p:txBody>
      </p:sp>
      <p:sp>
        <p:nvSpPr>
          <p:cNvPr id="30" name="Text 28"/>
          <p:cNvSpPr/>
          <p:nvPr/>
        </p:nvSpPr>
        <p:spPr>
          <a:xfrm>
            <a:off x="5452107" y="4688614"/>
            <a:ext cx="422138" cy="411440"/>
          </a:xfrm>
          <a:prstGeom prst="rect">
            <a:avLst/>
          </a:prstGeom>
          <a:noFill/>
          <a:ln/>
        </p:spPr>
        <p:txBody>
          <a:bodyPr wrap="none" lIns="0" tIns="0" rIns="0" bIns="0" rtlCol="0" anchor="ctr"/>
          <a:lstStyle/>
          <a:p>
            <a:pPr algn="ctr" defTabSz="685800"/>
            <a:r>
              <a:rPr lang="en-US" sz="1200" b="1" dirty="0">
                <a:solidFill>
                  <a:srgbClr val="FFFFFF"/>
                </a:solidFill>
                <a:latin typeface="Aptos" panose="020B0004020202020204" pitchFamily="34" charset="0"/>
                <a:ea typeface="Calibri" pitchFamily="34" charset="-122"/>
                <a:cs typeface="Calibri" pitchFamily="34" charset="-120"/>
              </a:rPr>
              <a:t>8,1%</a:t>
            </a:r>
            <a:endParaRPr lang="en-US" sz="1500" dirty="0">
              <a:solidFill>
                <a:prstClr val="black"/>
              </a:solidFill>
              <a:latin typeface="Aptos" panose="020B0004020202020204" pitchFamily="34" charset="0"/>
            </a:endParaRPr>
          </a:p>
        </p:txBody>
      </p:sp>
      <p:sp>
        <p:nvSpPr>
          <p:cNvPr id="31" name="Shape 29"/>
          <p:cNvSpPr/>
          <p:nvPr/>
        </p:nvSpPr>
        <p:spPr>
          <a:xfrm>
            <a:off x="659609" y="5260805"/>
            <a:ext cx="130289" cy="130289"/>
          </a:xfrm>
          <a:prstGeom prst="rect">
            <a:avLst/>
          </a:prstGeom>
          <a:solidFill>
            <a:srgbClr val="C9D0D6"/>
          </a:solidFill>
          <a:ln/>
        </p:spPr>
        <p:txBody>
          <a:bodyPr/>
          <a:lstStyle/>
          <a:p>
            <a:pPr defTabSz="685800"/>
            <a:endParaRPr lang="en-US" sz="2400" b="1">
              <a:solidFill>
                <a:prstClr val="black"/>
              </a:solidFill>
              <a:latin typeface="Aptos" panose="020B0004020202020204" pitchFamily="34" charset="0"/>
            </a:endParaRPr>
          </a:p>
        </p:txBody>
      </p:sp>
      <p:sp>
        <p:nvSpPr>
          <p:cNvPr id="32" name="Text 30"/>
          <p:cNvSpPr/>
          <p:nvPr/>
        </p:nvSpPr>
        <p:spPr>
          <a:xfrm>
            <a:off x="844757" y="5219661"/>
            <a:ext cx="1645920" cy="205720"/>
          </a:xfrm>
          <a:prstGeom prst="rect">
            <a:avLst/>
          </a:prstGeom>
          <a:noFill/>
          <a:ln/>
        </p:spPr>
        <p:txBody>
          <a:bodyPr wrap="none" lIns="0" tIns="0" rIns="0" bIns="0" rtlCol="0" anchor="ctr"/>
          <a:lstStyle/>
          <a:p>
            <a:pPr defTabSz="685800"/>
            <a:r>
              <a:rPr lang="en-US" sz="1350" b="1" dirty="0">
                <a:solidFill>
                  <a:srgbClr val="6B7A87"/>
                </a:solidFill>
                <a:latin typeface="Aptos" panose="020B0004020202020204" pitchFamily="34" charset="0"/>
                <a:ea typeface="Calibri" pitchFamily="34" charset="-122"/>
                <a:cs typeface="Calibri" pitchFamily="34" charset="-120"/>
              </a:rPr>
              <a:t>Non attivo</a:t>
            </a:r>
            <a:endParaRPr lang="en-US" sz="1350" b="1" dirty="0">
              <a:solidFill>
                <a:prstClr val="black"/>
              </a:solidFill>
              <a:latin typeface="Aptos" panose="020B0004020202020204" pitchFamily="34" charset="0"/>
            </a:endParaRPr>
          </a:p>
        </p:txBody>
      </p:sp>
      <p:sp>
        <p:nvSpPr>
          <p:cNvPr id="33" name="Shape 31"/>
          <p:cNvSpPr/>
          <p:nvPr/>
        </p:nvSpPr>
        <p:spPr>
          <a:xfrm>
            <a:off x="1806217" y="5260805"/>
            <a:ext cx="130289" cy="130289"/>
          </a:xfrm>
          <a:prstGeom prst="rect">
            <a:avLst/>
          </a:prstGeom>
          <a:solidFill>
            <a:srgbClr val="6F9772"/>
          </a:solidFill>
          <a:ln/>
        </p:spPr>
        <p:txBody>
          <a:bodyPr/>
          <a:lstStyle/>
          <a:p>
            <a:pPr defTabSz="685800"/>
            <a:endParaRPr lang="en-US" sz="2400" b="1">
              <a:solidFill>
                <a:prstClr val="black"/>
              </a:solidFill>
              <a:latin typeface="Aptos" panose="020B0004020202020204" pitchFamily="34" charset="0"/>
            </a:endParaRPr>
          </a:p>
        </p:txBody>
      </p:sp>
      <p:sp>
        <p:nvSpPr>
          <p:cNvPr id="34" name="Text 32"/>
          <p:cNvSpPr/>
          <p:nvPr/>
        </p:nvSpPr>
        <p:spPr>
          <a:xfrm>
            <a:off x="1991364" y="5219661"/>
            <a:ext cx="1645920" cy="205720"/>
          </a:xfrm>
          <a:prstGeom prst="rect">
            <a:avLst/>
          </a:prstGeom>
          <a:noFill/>
          <a:ln/>
        </p:spPr>
        <p:txBody>
          <a:bodyPr wrap="none" lIns="0" tIns="0" rIns="0" bIns="0" rtlCol="0" anchor="ctr"/>
          <a:lstStyle/>
          <a:p>
            <a:pPr defTabSz="685800"/>
            <a:r>
              <a:rPr lang="en-US" sz="1350" b="1" dirty="0">
                <a:solidFill>
                  <a:srgbClr val="6B7A87"/>
                </a:solidFill>
                <a:latin typeface="Aptos" panose="020B0004020202020204" pitchFamily="34" charset="0"/>
                <a:ea typeface="Calibri" pitchFamily="34" charset="-122"/>
                <a:cs typeface="Calibri" pitchFamily="34" charset="-120"/>
              </a:rPr>
              <a:t>Solo volontariato</a:t>
            </a:r>
            <a:endParaRPr lang="en-US" sz="1350" b="1" dirty="0">
              <a:solidFill>
                <a:prstClr val="black"/>
              </a:solidFill>
              <a:latin typeface="Aptos" panose="020B0004020202020204" pitchFamily="34" charset="0"/>
            </a:endParaRPr>
          </a:p>
        </p:txBody>
      </p:sp>
      <p:sp>
        <p:nvSpPr>
          <p:cNvPr id="35" name="Shape 33"/>
          <p:cNvSpPr/>
          <p:nvPr/>
        </p:nvSpPr>
        <p:spPr>
          <a:xfrm>
            <a:off x="3359646" y="5260805"/>
            <a:ext cx="130289" cy="130289"/>
          </a:xfrm>
          <a:prstGeom prst="rect">
            <a:avLst/>
          </a:prstGeom>
          <a:solidFill>
            <a:srgbClr val="BB562C"/>
          </a:solidFill>
          <a:ln/>
        </p:spPr>
        <p:txBody>
          <a:bodyPr/>
          <a:lstStyle/>
          <a:p>
            <a:pPr defTabSz="685800"/>
            <a:endParaRPr lang="en-US" sz="2400" b="1">
              <a:solidFill>
                <a:prstClr val="black"/>
              </a:solidFill>
              <a:latin typeface="Aptos" panose="020B0004020202020204" pitchFamily="34" charset="0"/>
            </a:endParaRPr>
          </a:p>
        </p:txBody>
      </p:sp>
      <p:sp>
        <p:nvSpPr>
          <p:cNvPr id="36" name="Text 34"/>
          <p:cNvSpPr/>
          <p:nvPr/>
        </p:nvSpPr>
        <p:spPr>
          <a:xfrm>
            <a:off x="3544793" y="5219661"/>
            <a:ext cx="1645920" cy="205720"/>
          </a:xfrm>
          <a:prstGeom prst="rect">
            <a:avLst/>
          </a:prstGeom>
          <a:noFill/>
          <a:ln/>
        </p:spPr>
        <p:txBody>
          <a:bodyPr wrap="none" lIns="0" tIns="0" rIns="0" bIns="0" rtlCol="0" anchor="ctr"/>
          <a:lstStyle/>
          <a:p>
            <a:pPr defTabSz="685800"/>
            <a:r>
              <a:rPr lang="en-US" sz="1350" b="1" dirty="0">
                <a:solidFill>
                  <a:srgbClr val="6B7A87"/>
                </a:solidFill>
                <a:latin typeface="Aptos" panose="020B0004020202020204" pitchFamily="34" charset="0"/>
                <a:ea typeface="Calibri" pitchFamily="34" charset="-122"/>
                <a:cs typeface="Calibri" pitchFamily="34" charset="-120"/>
              </a:rPr>
              <a:t>Solo lavoro</a:t>
            </a:r>
            <a:endParaRPr lang="en-US" sz="1350" b="1" dirty="0">
              <a:solidFill>
                <a:prstClr val="black"/>
              </a:solidFill>
              <a:latin typeface="Aptos" panose="020B0004020202020204" pitchFamily="34" charset="0"/>
            </a:endParaRPr>
          </a:p>
        </p:txBody>
      </p:sp>
      <p:sp>
        <p:nvSpPr>
          <p:cNvPr id="59" name="Text 57"/>
          <p:cNvSpPr/>
          <p:nvPr/>
        </p:nvSpPr>
        <p:spPr>
          <a:xfrm>
            <a:off x="617161" y="6446225"/>
            <a:ext cx="10971728" cy="308580"/>
          </a:xfrm>
          <a:prstGeom prst="rect">
            <a:avLst/>
          </a:prstGeom>
          <a:noFill/>
          <a:ln/>
        </p:spPr>
        <p:txBody>
          <a:bodyPr wrap="square" lIns="0" tIns="0" rIns="0" bIns="0" rtlCol="0" anchor="ctr"/>
          <a:lstStyle/>
          <a:p>
            <a:pPr defTabSz="685800">
              <a:lnSpc>
                <a:spcPts val="900"/>
              </a:lnSpc>
            </a:pPr>
            <a:r>
              <a:rPr lang="en-US" sz="713" i="1" dirty="0">
                <a:solidFill>
                  <a:srgbClr val="6B7A87"/>
                </a:solidFill>
                <a:latin typeface="Aptos" panose="020B0004020202020204" pitchFamily="34" charset="0"/>
                <a:ea typeface="Calibri" pitchFamily="34" charset="-122"/>
                <a:cs typeface="Calibri" pitchFamily="34" charset="-120"/>
              </a:rPr>
              <a:t>Fonte: 03_regressioni, sezione skill type; quadro teorico Pavolini &amp; Seeleib-Kaiser (2022). skill_type costruita dai codici ISCO a una cifra. L’odds ratio proviene dalla multinomiale a 3 categorie stimata su N = 2.321 con copertura ISCO del 96,3%; le percentuali descrittive qui riportate sono ricalcolate con copertura del 73,5% (1.706 casi) e coincidono con quelle del file 03 entro un decimale. Riferimento: Low-general.</a:t>
            </a:r>
            <a:endParaRPr lang="en-US" sz="713" dirty="0">
              <a:solidFill>
                <a:prstClr val="black"/>
              </a:solidFill>
              <a:latin typeface="Aptos" panose="020B0004020202020204" pitchFamily="34" charset="0"/>
            </a:endParaRPr>
          </a:p>
        </p:txBody>
      </p:sp>
      <p:sp>
        <p:nvSpPr>
          <p:cNvPr id="61" name="TextBox 60">
            <a:extLst>
              <a:ext uri="{FF2B5EF4-FFF2-40B4-BE49-F238E27FC236}">
                <a16:creationId xmlns:a16="http://schemas.microsoft.com/office/drawing/2014/main" id="{6C22BCC4-69E9-895B-2E49-24C8DC7B1EB1}"/>
              </a:ext>
            </a:extLst>
          </p:cNvPr>
          <p:cNvSpPr txBox="1"/>
          <p:nvPr/>
        </p:nvSpPr>
        <p:spPr>
          <a:xfrm>
            <a:off x="617159" y="2218978"/>
            <a:ext cx="6096000" cy="276999"/>
          </a:xfrm>
          <a:prstGeom prst="rect">
            <a:avLst/>
          </a:prstGeom>
          <a:noFill/>
        </p:spPr>
        <p:txBody>
          <a:bodyPr wrap="square">
            <a:spAutoFit/>
          </a:bodyPr>
          <a:lstStyle/>
          <a:p>
            <a:pPr defTabSz="685800"/>
            <a:r>
              <a:rPr lang="en-US" sz="1200" i="1" dirty="0">
                <a:solidFill>
                  <a:prstClr val="black">
                    <a:lumMod val="75000"/>
                    <a:lumOff val="25000"/>
                  </a:prstClr>
                </a:solidFill>
                <a:latin typeface="Aptos" panose="020B0004020202020204" pitchFamily="34" charset="0"/>
                <a:ea typeface="Arial" pitchFamily="34" charset="-122"/>
                <a:cs typeface="Arial" pitchFamily="34" charset="-120"/>
              </a:rPr>
              <a:t>Manager, </a:t>
            </a:r>
            <a:r>
              <a:rPr lang="en-US" sz="1200" i="1" dirty="0" err="1">
                <a:solidFill>
                  <a:prstClr val="black">
                    <a:lumMod val="75000"/>
                    <a:lumOff val="25000"/>
                  </a:prstClr>
                </a:solidFill>
                <a:latin typeface="Aptos" panose="020B0004020202020204" pitchFamily="34" charset="0"/>
                <a:ea typeface="Arial" pitchFamily="34" charset="-122"/>
                <a:cs typeface="Arial" pitchFamily="34" charset="-120"/>
              </a:rPr>
              <a:t>professionisti</a:t>
            </a:r>
            <a:r>
              <a:rPr lang="en-US" sz="1200" i="1" dirty="0">
                <a:solidFill>
                  <a:prstClr val="black">
                    <a:lumMod val="75000"/>
                    <a:lumOff val="25000"/>
                  </a:prstClr>
                </a:solidFill>
                <a:latin typeface="Aptos" panose="020B0004020202020204" pitchFamily="34" charset="0"/>
                <a:ea typeface="Arial" pitchFamily="34" charset="-122"/>
                <a:cs typeface="Arial" pitchFamily="34" charset="-120"/>
              </a:rPr>
              <a:t>, </a:t>
            </a:r>
            <a:r>
              <a:rPr lang="en-US" sz="1200" i="1" dirty="0" err="1">
                <a:solidFill>
                  <a:prstClr val="black">
                    <a:lumMod val="75000"/>
                    <a:lumOff val="25000"/>
                  </a:prstClr>
                </a:solidFill>
                <a:latin typeface="Aptos" panose="020B0004020202020204" pitchFamily="34" charset="0"/>
                <a:ea typeface="Arial" pitchFamily="34" charset="-122"/>
                <a:cs typeface="Arial" pitchFamily="34" charset="-120"/>
              </a:rPr>
              <a:t>tecnici</a:t>
            </a:r>
            <a:endParaRPr lang="en-US" sz="1200" dirty="0">
              <a:solidFill>
                <a:prstClr val="black">
                  <a:lumMod val="75000"/>
                  <a:lumOff val="25000"/>
                </a:prstClr>
              </a:solidFill>
              <a:latin typeface="Aptos" panose="020B0004020202020204" pitchFamily="34" charset="0"/>
            </a:endParaRPr>
          </a:p>
        </p:txBody>
      </p:sp>
      <p:sp>
        <p:nvSpPr>
          <p:cNvPr id="63" name="Text 14">
            <a:extLst>
              <a:ext uri="{FF2B5EF4-FFF2-40B4-BE49-F238E27FC236}">
                <a16:creationId xmlns:a16="http://schemas.microsoft.com/office/drawing/2014/main" id="{130B4C07-08B0-44BC-9137-1D96D87E9D3A}"/>
              </a:ext>
            </a:extLst>
          </p:cNvPr>
          <p:cNvSpPr/>
          <p:nvPr/>
        </p:nvSpPr>
        <p:spPr>
          <a:xfrm>
            <a:off x="672979" y="3343920"/>
            <a:ext cx="4354830" cy="164592"/>
          </a:xfrm>
          <a:prstGeom prst="rect">
            <a:avLst/>
          </a:prstGeom>
          <a:noFill/>
          <a:ln/>
        </p:spPr>
        <p:txBody>
          <a:bodyPr wrap="square" lIns="0" tIns="0" rIns="0" bIns="0" rtlCol="0" anchor="ctr"/>
          <a:lstStyle/>
          <a:p>
            <a:pPr defTabSz="685800"/>
            <a:r>
              <a:rPr lang="en-US" sz="1200" i="1" dirty="0">
                <a:solidFill>
                  <a:prstClr val="black">
                    <a:lumMod val="75000"/>
                    <a:lumOff val="25000"/>
                  </a:prstClr>
                </a:solidFill>
                <a:latin typeface="Aptos" panose="020B0004020202020204" pitchFamily="34" charset="0"/>
                <a:ea typeface="Arial" pitchFamily="34" charset="-122"/>
                <a:cs typeface="Arial" pitchFamily="34" charset="-120"/>
              </a:rPr>
              <a:t>Artigiani, operai specializzati, agricoltori</a:t>
            </a:r>
            <a:endParaRPr lang="en-US" sz="1200" dirty="0">
              <a:solidFill>
                <a:prstClr val="black">
                  <a:lumMod val="75000"/>
                  <a:lumOff val="25000"/>
                </a:prstClr>
              </a:solidFill>
              <a:latin typeface="Aptos" panose="020B0004020202020204" pitchFamily="34" charset="0"/>
            </a:endParaRPr>
          </a:p>
        </p:txBody>
      </p:sp>
      <p:sp>
        <p:nvSpPr>
          <p:cNvPr id="65" name="Text 23">
            <a:extLst>
              <a:ext uri="{FF2B5EF4-FFF2-40B4-BE49-F238E27FC236}">
                <a16:creationId xmlns:a16="http://schemas.microsoft.com/office/drawing/2014/main" id="{342BBD9B-E25D-D67A-62FB-43738F78CC93}"/>
              </a:ext>
            </a:extLst>
          </p:cNvPr>
          <p:cNvSpPr/>
          <p:nvPr/>
        </p:nvSpPr>
        <p:spPr>
          <a:xfrm>
            <a:off x="666228" y="4446275"/>
            <a:ext cx="4354830" cy="164592"/>
          </a:xfrm>
          <a:prstGeom prst="rect">
            <a:avLst/>
          </a:prstGeom>
          <a:noFill/>
          <a:ln/>
        </p:spPr>
        <p:txBody>
          <a:bodyPr wrap="square" lIns="0" tIns="0" rIns="0" bIns="0" rtlCol="0" anchor="ctr"/>
          <a:lstStyle/>
          <a:p>
            <a:pPr defTabSz="685800"/>
            <a:r>
              <a:rPr lang="en-US" sz="1200" i="1" dirty="0">
                <a:solidFill>
                  <a:prstClr val="black">
                    <a:lumMod val="75000"/>
                    <a:lumOff val="25000"/>
                  </a:prstClr>
                </a:solidFill>
                <a:latin typeface="Aptos" panose="020B0004020202020204" pitchFamily="34" charset="0"/>
                <a:ea typeface="Arial" pitchFamily="34" charset="-122"/>
                <a:cs typeface="Arial" pitchFamily="34" charset="-120"/>
              </a:rPr>
              <a:t>Impiegati esecutivi, addetti ai servizi, non qualificati</a:t>
            </a:r>
            <a:endParaRPr lang="en-US" sz="1200" dirty="0">
              <a:solidFill>
                <a:prstClr val="black">
                  <a:lumMod val="75000"/>
                  <a:lumOff val="25000"/>
                </a:prstClr>
              </a:solidFill>
              <a:latin typeface="Aptos" panose="020B0004020202020204" pitchFamily="34" charset="0"/>
            </a:endParaRPr>
          </a:p>
        </p:txBody>
      </p:sp>
      <p:sp>
        <p:nvSpPr>
          <p:cNvPr id="75" name="Shape 36">
            <a:extLst>
              <a:ext uri="{FF2B5EF4-FFF2-40B4-BE49-F238E27FC236}">
                <a16:creationId xmlns:a16="http://schemas.microsoft.com/office/drawing/2014/main" id="{BB3F37EC-5E59-7364-2109-7F2BB6930C84}"/>
              </a:ext>
            </a:extLst>
          </p:cNvPr>
          <p:cNvSpPr/>
          <p:nvPr/>
        </p:nvSpPr>
        <p:spPr>
          <a:xfrm>
            <a:off x="7220012" y="2002675"/>
            <a:ext cx="4127231" cy="1426325"/>
          </a:xfrm>
          <a:prstGeom prst="roundRect">
            <a:avLst>
              <a:gd name="adj" fmla="val 5143"/>
            </a:avLst>
          </a:prstGeom>
          <a:solidFill>
            <a:srgbClr val="FBEEF0"/>
          </a:solidFill>
          <a:ln>
            <a:noFill/>
          </a:ln>
        </p:spPr>
        <p:txBody>
          <a:bodyPr/>
          <a:lstStyle/>
          <a:p>
            <a:pPr defTabSz="685800"/>
            <a:endParaRPr lang="en-US" sz="1500">
              <a:solidFill>
                <a:prstClr val="black"/>
              </a:solidFill>
              <a:latin typeface="Aptos" panose="020B0004020202020204" pitchFamily="34" charset="0"/>
            </a:endParaRPr>
          </a:p>
        </p:txBody>
      </p:sp>
      <p:sp>
        <p:nvSpPr>
          <p:cNvPr id="77" name="Text 37">
            <a:extLst>
              <a:ext uri="{FF2B5EF4-FFF2-40B4-BE49-F238E27FC236}">
                <a16:creationId xmlns:a16="http://schemas.microsoft.com/office/drawing/2014/main" id="{C539ED2F-9690-CA8D-9E62-BF86835CFD3D}"/>
              </a:ext>
            </a:extLst>
          </p:cNvPr>
          <p:cNvSpPr/>
          <p:nvPr/>
        </p:nvSpPr>
        <p:spPr>
          <a:xfrm>
            <a:off x="7439468" y="2153551"/>
            <a:ext cx="3604175" cy="326017"/>
          </a:xfrm>
          <a:prstGeom prst="rect">
            <a:avLst/>
          </a:prstGeom>
          <a:noFill/>
          <a:ln/>
        </p:spPr>
        <p:txBody>
          <a:bodyPr wrap="square" lIns="0" tIns="0" rIns="0" bIns="0" rtlCol="0" anchor="ctr"/>
          <a:lstStyle/>
          <a:p>
            <a:pPr defTabSz="685800"/>
            <a:r>
              <a:rPr lang="en-US" sz="1350" b="1" dirty="0">
                <a:solidFill>
                  <a:srgbClr val="A30D22"/>
                </a:solidFill>
                <a:latin typeface="Aptos" panose="020B0004020202020204" pitchFamily="34" charset="0"/>
                <a:ea typeface="Arial" pitchFamily="34" charset="-122"/>
                <a:cs typeface="Arial" pitchFamily="34" charset="-120"/>
              </a:rPr>
              <a:t>Chi ha competenze lavora di più</a:t>
            </a:r>
            <a:endParaRPr lang="en-US" sz="1350" dirty="0">
              <a:solidFill>
                <a:prstClr val="black"/>
              </a:solidFill>
              <a:latin typeface="Aptos" panose="020B0004020202020204" pitchFamily="34" charset="0"/>
            </a:endParaRPr>
          </a:p>
        </p:txBody>
      </p:sp>
      <p:sp>
        <p:nvSpPr>
          <p:cNvPr id="79" name="Text 38">
            <a:extLst>
              <a:ext uri="{FF2B5EF4-FFF2-40B4-BE49-F238E27FC236}">
                <a16:creationId xmlns:a16="http://schemas.microsoft.com/office/drawing/2014/main" id="{92081035-54BA-9974-0C1E-5D836167A847}"/>
              </a:ext>
            </a:extLst>
          </p:cNvPr>
          <p:cNvSpPr/>
          <p:nvPr/>
        </p:nvSpPr>
        <p:spPr>
          <a:xfrm>
            <a:off x="7439468" y="2496451"/>
            <a:ext cx="3604175" cy="692786"/>
          </a:xfrm>
          <a:prstGeom prst="rect">
            <a:avLst/>
          </a:prstGeom>
          <a:noFill/>
          <a:ln/>
        </p:spPr>
        <p:txBody>
          <a:bodyPr wrap="square" lIns="0" tIns="0" rIns="0" bIns="0" rtlCol="0" anchor="t"/>
          <a:lstStyle/>
          <a:p>
            <a:pPr defTabSz="685800">
              <a:lnSpc>
                <a:spcPct val="112000"/>
              </a:lnSpc>
            </a:pPr>
            <a:r>
              <a:rPr lang="en-US" sz="1200" dirty="0">
                <a:solidFill>
                  <a:srgbClr val="14181C"/>
                </a:solidFill>
                <a:latin typeface="Aptos" panose="020B0004020202020204" pitchFamily="34" charset="0"/>
                <a:ea typeface="Arial" pitchFamily="34" charset="-122"/>
                <a:cs typeface="Arial" pitchFamily="34" charset="-120"/>
              </a:rPr>
              <a:t>Sia le </a:t>
            </a:r>
            <a:r>
              <a:rPr lang="en-US" sz="1200" dirty="0" err="1">
                <a:solidFill>
                  <a:srgbClr val="14181C"/>
                </a:solidFill>
                <a:latin typeface="Aptos" panose="020B0004020202020204" pitchFamily="34" charset="0"/>
                <a:ea typeface="Arial" pitchFamily="34" charset="-122"/>
                <a:cs typeface="Arial" pitchFamily="34" charset="-120"/>
              </a:rPr>
              <a:t>occupazioni</a:t>
            </a:r>
            <a:r>
              <a:rPr lang="en-US" sz="1200" dirty="0">
                <a:solidFill>
                  <a:srgbClr val="14181C"/>
                </a:solidFill>
                <a:latin typeface="Aptos" panose="020B0004020202020204" pitchFamily="34" charset="0"/>
                <a:ea typeface="Arial" pitchFamily="34" charset="-122"/>
                <a:cs typeface="Arial" pitchFamily="34" charset="-120"/>
              </a:rPr>
              <a:t> </a:t>
            </a:r>
            <a:r>
              <a:rPr lang="en-US" sz="1200" dirty="0" err="1">
                <a:solidFill>
                  <a:srgbClr val="14181C"/>
                </a:solidFill>
                <a:latin typeface="Aptos" panose="020B0004020202020204" pitchFamily="34" charset="0"/>
                <a:ea typeface="Arial" pitchFamily="34" charset="-122"/>
                <a:cs typeface="Arial" pitchFamily="34" charset="-120"/>
              </a:rPr>
              <a:t>intellettuali</a:t>
            </a:r>
            <a:r>
              <a:rPr lang="en-US" sz="1200" dirty="0">
                <a:solidFill>
                  <a:srgbClr val="14181C"/>
                </a:solidFill>
                <a:latin typeface="Aptos" panose="020B0004020202020204" pitchFamily="34" charset="0"/>
                <a:ea typeface="Arial" pitchFamily="34" charset="-122"/>
                <a:cs typeface="Arial" pitchFamily="34" charset="-120"/>
              </a:rPr>
              <a:t> </a:t>
            </a:r>
            <a:r>
              <a:rPr lang="en-US" sz="1200" dirty="0" err="1">
                <a:solidFill>
                  <a:srgbClr val="14181C"/>
                </a:solidFill>
                <a:latin typeface="Aptos" panose="020B0004020202020204" pitchFamily="34" charset="0"/>
                <a:ea typeface="Arial" pitchFamily="34" charset="-122"/>
                <a:cs typeface="Arial" pitchFamily="34" charset="-120"/>
              </a:rPr>
              <a:t>sia</a:t>
            </a:r>
            <a:r>
              <a:rPr lang="en-US" sz="1200" dirty="0">
                <a:solidFill>
                  <a:srgbClr val="14181C"/>
                </a:solidFill>
                <a:latin typeface="Aptos" panose="020B0004020202020204" pitchFamily="34" charset="0"/>
                <a:ea typeface="Arial" pitchFamily="34" charset="-122"/>
                <a:cs typeface="Arial" pitchFamily="34" charset="-120"/>
              </a:rPr>
              <a:t> quelle </a:t>
            </a:r>
            <a:r>
              <a:rPr lang="en-US" sz="1200" dirty="0" err="1">
                <a:solidFill>
                  <a:srgbClr val="14181C"/>
                </a:solidFill>
                <a:latin typeface="Aptos" panose="020B0004020202020204" pitchFamily="34" charset="0"/>
                <a:ea typeface="Arial" pitchFamily="34" charset="-122"/>
                <a:cs typeface="Arial" pitchFamily="34" charset="-120"/>
              </a:rPr>
              <a:t>manuali</a:t>
            </a:r>
            <a:r>
              <a:rPr lang="en-US" sz="1200" dirty="0">
                <a:solidFill>
                  <a:srgbClr val="14181C"/>
                </a:solidFill>
                <a:latin typeface="Aptos" panose="020B0004020202020204" pitchFamily="34" charset="0"/>
                <a:ea typeface="Arial" pitchFamily="34" charset="-122"/>
                <a:cs typeface="Arial" pitchFamily="34" charset="-120"/>
              </a:rPr>
              <a:t> </a:t>
            </a:r>
            <a:r>
              <a:rPr lang="en-US" sz="1200" dirty="0" err="1">
                <a:solidFill>
                  <a:srgbClr val="14181C"/>
                </a:solidFill>
                <a:latin typeface="Aptos" panose="020B0004020202020204" pitchFamily="34" charset="0"/>
                <a:ea typeface="Arial" pitchFamily="34" charset="-122"/>
                <a:cs typeface="Arial" pitchFamily="34" charset="-120"/>
              </a:rPr>
              <a:t>specialistiche</a:t>
            </a:r>
            <a:r>
              <a:rPr lang="en-US" sz="1200" dirty="0">
                <a:solidFill>
                  <a:srgbClr val="14181C"/>
                </a:solidFill>
                <a:latin typeface="Aptos" panose="020B0004020202020204" pitchFamily="34" charset="0"/>
                <a:ea typeface="Arial" pitchFamily="34" charset="-122"/>
                <a:cs typeface="Arial" pitchFamily="34" charset="-120"/>
              </a:rPr>
              <a:t> hanno più persone che continuano a lavorare dopo la pensione rispetto alle </a:t>
            </a:r>
            <a:r>
              <a:rPr lang="en-US" sz="1200" dirty="0" err="1">
                <a:solidFill>
                  <a:srgbClr val="14181C"/>
                </a:solidFill>
                <a:latin typeface="Aptos" panose="020B0004020202020204" pitchFamily="34" charset="0"/>
                <a:ea typeface="Arial" pitchFamily="34" charset="-122"/>
                <a:cs typeface="Arial" pitchFamily="34" charset="-120"/>
              </a:rPr>
              <a:t>occupazioni</a:t>
            </a:r>
            <a:r>
              <a:rPr lang="en-US" sz="1200" dirty="0">
                <a:solidFill>
                  <a:srgbClr val="14181C"/>
                </a:solidFill>
                <a:latin typeface="Aptos" panose="020B0004020202020204" pitchFamily="34" charset="0"/>
                <a:ea typeface="Arial" pitchFamily="34" charset="-122"/>
                <a:cs typeface="Arial" pitchFamily="34" charset="-120"/>
              </a:rPr>
              <a:t> di base: 14,3% e 13,6% contro 8,1%.</a:t>
            </a:r>
            <a:endParaRPr lang="en-US" sz="1200" dirty="0">
              <a:solidFill>
                <a:prstClr val="black"/>
              </a:solidFill>
              <a:latin typeface="Aptos" panose="020B0004020202020204" pitchFamily="34" charset="0"/>
            </a:endParaRPr>
          </a:p>
        </p:txBody>
      </p:sp>
      <p:sp>
        <p:nvSpPr>
          <p:cNvPr id="81" name="Shape 39">
            <a:extLst>
              <a:ext uri="{FF2B5EF4-FFF2-40B4-BE49-F238E27FC236}">
                <a16:creationId xmlns:a16="http://schemas.microsoft.com/office/drawing/2014/main" id="{6A90F644-CC61-7D71-AC90-55C5C9781B60}"/>
              </a:ext>
            </a:extLst>
          </p:cNvPr>
          <p:cNvSpPr/>
          <p:nvPr/>
        </p:nvSpPr>
        <p:spPr>
          <a:xfrm>
            <a:off x="7191437" y="3572335"/>
            <a:ext cx="4155806" cy="1969496"/>
          </a:xfrm>
          <a:prstGeom prst="roundRect">
            <a:avLst>
              <a:gd name="adj" fmla="val 3333"/>
            </a:avLst>
          </a:prstGeom>
          <a:solidFill>
            <a:srgbClr val="FBEEF0"/>
          </a:solidFill>
          <a:ln>
            <a:noFill/>
          </a:ln>
        </p:spPr>
        <p:txBody>
          <a:bodyPr/>
          <a:lstStyle/>
          <a:p>
            <a:pPr defTabSz="685800"/>
            <a:endParaRPr lang="en-US" sz="1500" dirty="0">
              <a:solidFill>
                <a:prstClr val="black"/>
              </a:solidFill>
              <a:latin typeface="Aptos" panose="020B0004020202020204" pitchFamily="34" charset="0"/>
            </a:endParaRPr>
          </a:p>
        </p:txBody>
      </p:sp>
      <p:sp>
        <p:nvSpPr>
          <p:cNvPr id="83" name="Text 40">
            <a:extLst>
              <a:ext uri="{FF2B5EF4-FFF2-40B4-BE49-F238E27FC236}">
                <a16:creationId xmlns:a16="http://schemas.microsoft.com/office/drawing/2014/main" id="{41CF8EBC-541E-F7B0-8679-5A27D82B3C11}"/>
              </a:ext>
            </a:extLst>
          </p:cNvPr>
          <p:cNvSpPr/>
          <p:nvPr/>
        </p:nvSpPr>
        <p:spPr>
          <a:xfrm>
            <a:off x="7410893" y="3723212"/>
            <a:ext cx="3629130" cy="291777"/>
          </a:xfrm>
          <a:prstGeom prst="rect">
            <a:avLst/>
          </a:prstGeom>
          <a:noFill/>
          <a:ln/>
        </p:spPr>
        <p:txBody>
          <a:bodyPr wrap="square" lIns="0" tIns="0" rIns="0" bIns="0" rtlCol="0" anchor="ctr"/>
          <a:lstStyle/>
          <a:p>
            <a:pPr defTabSz="685800"/>
            <a:r>
              <a:rPr lang="en-US" sz="1350" b="1" dirty="0">
                <a:solidFill>
                  <a:srgbClr val="A30D22"/>
                </a:solidFill>
                <a:latin typeface="Aptos" panose="020B0004020202020204" pitchFamily="34" charset="0"/>
                <a:ea typeface="Arial" pitchFamily="34" charset="-122"/>
                <a:cs typeface="Arial" pitchFamily="34" charset="-120"/>
              </a:rPr>
              <a:t>Ma si attivano in modo diverso</a:t>
            </a:r>
            <a:endParaRPr lang="en-US" sz="1350" dirty="0">
              <a:solidFill>
                <a:prstClr val="black"/>
              </a:solidFill>
              <a:latin typeface="Aptos" panose="020B0004020202020204" pitchFamily="34" charset="0"/>
            </a:endParaRPr>
          </a:p>
        </p:txBody>
      </p:sp>
      <p:sp>
        <p:nvSpPr>
          <p:cNvPr id="85" name="Text 41">
            <a:extLst>
              <a:ext uri="{FF2B5EF4-FFF2-40B4-BE49-F238E27FC236}">
                <a16:creationId xmlns:a16="http://schemas.microsoft.com/office/drawing/2014/main" id="{9C8F39F6-6F57-3FE2-6EF8-EB43AAFD0459}"/>
              </a:ext>
            </a:extLst>
          </p:cNvPr>
          <p:cNvSpPr/>
          <p:nvPr/>
        </p:nvSpPr>
        <p:spPr>
          <a:xfrm>
            <a:off x="7410893" y="4066111"/>
            <a:ext cx="3629130" cy="1312997"/>
          </a:xfrm>
          <a:prstGeom prst="rect">
            <a:avLst/>
          </a:prstGeom>
          <a:noFill/>
          <a:ln/>
        </p:spPr>
        <p:txBody>
          <a:bodyPr wrap="square" lIns="0" tIns="0" rIns="0" bIns="0" rtlCol="0" anchor="t"/>
          <a:lstStyle/>
          <a:p>
            <a:pPr defTabSz="685800">
              <a:lnSpc>
                <a:spcPct val="112000"/>
              </a:lnSpc>
              <a:spcAft>
                <a:spcPts val="600"/>
              </a:spcAft>
            </a:pPr>
            <a:r>
              <a:rPr lang="en-US" sz="1200" dirty="0">
                <a:solidFill>
                  <a:srgbClr val="14181C"/>
                </a:solidFill>
                <a:latin typeface="Aptos" panose="020B0004020202020204" pitchFamily="34" charset="0"/>
                <a:ea typeface="Arial" pitchFamily="34" charset="-122"/>
                <a:cs typeface="Arial" pitchFamily="34" charset="-120"/>
              </a:rPr>
              <a:t>Le </a:t>
            </a:r>
            <a:r>
              <a:rPr lang="en-US" sz="1200" dirty="0" err="1">
                <a:solidFill>
                  <a:srgbClr val="14181C"/>
                </a:solidFill>
                <a:latin typeface="Aptos" panose="020B0004020202020204" pitchFamily="34" charset="0"/>
                <a:ea typeface="Arial" pitchFamily="34" charset="-122"/>
                <a:cs typeface="Arial" pitchFamily="34" charset="-120"/>
              </a:rPr>
              <a:t>occupazioni</a:t>
            </a:r>
            <a:r>
              <a:rPr lang="en-US" sz="1200" dirty="0">
                <a:solidFill>
                  <a:srgbClr val="14181C"/>
                </a:solidFill>
                <a:latin typeface="Aptos" panose="020B0004020202020204" pitchFamily="34" charset="0"/>
                <a:ea typeface="Arial" pitchFamily="34" charset="-122"/>
                <a:cs typeface="Arial" pitchFamily="34" charset="-120"/>
              </a:rPr>
              <a:t> intellettuali si attivano su due fronti: sono anche il gruppo che fa più volontariato (34,8%).</a:t>
            </a:r>
            <a:endParaRPr lang="en-US" sz="1200" dirty="0">
              <a:solidFill>
                <a:prstClr val="black"/>
              </a:solidFill>
              <a:latin typeface="Aptos" panose="020B0004020202020204" pitchFamily="34" charset="0"/>
            </a:endParaRPr>
          </a:p>
          <a:p>
            <a:pPr defTabSz="685800">
              <a:lnSpc>
                <a:spcPct val="112000"/>
              </a:lnSpc>
            </a:pPr>
            <a:r>
              <a:rPr lang="en-US" sz="1200" dirty="0">
                <a:solidFill>
                  <a:srgbClr val="14181C"/>
                </a:solidFill>
                <a:latin typeface="Aptos" panose="020B0004020202020204" pitchFamily="34" charset="0"/>
                <a:ea typeface="Arial" pitchFamily="34" charset="-122"/>
                <a:cs typeface="Arial" pitchFamily="34" charset="-120"/>
              </a:rPr>
              <a:t>I manuali specialistici lavorano, ma fanno molto meno volontariato (22,9%): sono lavori più usuranti, che lasciano meno energie per attività non retribuite.</a:t>
            </a:r>
            <a:endParaRPr lang="en-US" sz="1200" dirty="0">
              <a:solidFill>
                <a:prstClr val="black"/>
              </a:solidFill>
              <a:latin typeface="Aptos" panose="020B0004020202020204" pitchFamily="34" charset="0"/>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p:cNvSpPr txBox="1"/>
          <p:nvPr/>
        </p:nvSpPr>
        <p:spPr>
          <a:xfrm>
            <a:off x="617221" y="703682"/>
            <a:ext cx="11247119" cy="623248"/>
          </a:xfrm>
          <a:prstGeom prst="rect">
            <a:avLst/>
          </a:prstGeom>
          <a:noFill/>
        </p:spPr>
        <p:txBody>
          <a:bodyPr wrap="square" lIns="0" tIns="0" rIns="0" bIns="0" anchor="t">
            <a:spAutoFit/>
          </a:bodyPr>
          <a:lstStyle/>
          <a:p>
            <a:pPr defTabSz="685800"/>
            <a:r>
              <a:rPr sz="4050" b="1" dirty="0">
                <a:solidFill>
                  <a:srgbClr val="14181C"/>
                </a:solidFill>
                <a:latin typeface="Aptos"/>
              </a:rPr>
              <a:t>Il </a:t>
            </a:r>
            <a:r>
              <a:rPr sz="4050" b="1" dirty="0" err="1">
                <a:solidFill>
                  <a:srgbClr val="14181C"/>
                </a:solidFill>
                <a:latin typeface="Aptos"/>
              </a:rPr>
              <a:t>paradosso</a:t>
            </a:r>
            <a:r>
              <a:rPr sz="4050" b="1" dirty="0">
                <a:solidFill>
                  <a:srgbClr val="14181C"/>
                </a:solidFill>
                <a:latin typeface="Aptos"/>
              </a:rPr>
              <a:t> del </a:t>
            </a:r>
            <a:r>
              <a:rPr sz="4050" b="1" dirty="0" err="1">
                <a:solidFill>
                  <a:srgbClr val="14181C"/>
                </a:solidFill>
                <a:latin typeface="Aptos"/>
              </a:rPr>
              <a:t>bisogno</a:t>
            </a:r>
            <a:endParaRPr sz="4050" b="1" dirty="0">
              <a:solidFill>
                <a:srgbClr val="14181C"/>
              </a:solidFill>
              <a:latin typeface="Aptos"/>
            </a:endParaRPr>
          </a:p>
        </p:txBody>
      </p:sp>
      <p:sp>
        <p:nvSpPr>
          <p:cNvPr id="4" name="Rounded Rectangle 3"/>
          <p:cNvSpPr/>
          <p:nvPr/>
        </p:nvSpPr>
        <p:spPr>
          <a:xfrm>
            <a:off x="617220" y="1748790"/>
            <a:ext cx="3291840" cy="2503170"/>
          </a:xfrm>
          <a:prstGeom prst="roundRect">
            <a:avLst>
              <a:gd name="adj" fmla="val 5000"/>
            </a:avLst>
          </a:prstGeom>
          <a:solidFill>
            <a:schemeClr val="accent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800"/>
            <a:endParaRPr sz="2100">
              <a:solidFill>
                <a:prstClr val="white"/>
              </a:solidFill>
              <a:latin typeface="Aptos" panose="020B0004020202020204" pitchFamily="34" charset="0"/>
            </a:endParaRPr>
          </a:p>
        </p:txBody>
      </p:sp>
      <p:sp>
        <p:nvSpPr>
          <p:cNvPr id="5" name="TextBox 4"/>
          <p:cNvSpPr txBox="1"/>
          <p:nvPr/>
        </p:nvSpPr>
        <p:spPr>
          <a:xfrm>
            <a:off x="857251" y="1968246"/>
            <a:ext cx="2811779" cy="207749"/>
          </a:xfrm>
          <a:prstGeom prst="rect">
            <a:avLst/>
          </a:prstGeom>
          <a:solidFill>
            <a:schemeClr val="accent2">
              <a:lumMod val="20000"/>
              <a:lumOff val="80000"/>
            </a:schemeClr>
          </a:solidFill>
        </p:spPr>
        <p:txBody>
          <a:bodyPr wrap="square" lIns="0" tIns="0" rIns="0" bIns="0" anchor="t">
            <a:spAutoFit/>
          </a:bodyPr>
          <a:lstStyle/>
          <a:p>
            <a:pPr defTabSz="685800"/>
            <a:r>
              <a:rPr sz="1350" b="1" spc="23">
                <a:solidFill>
                  <a:srgbClr val="A30D22"/>
                </a:solidFill>
                <a:latin typeface="Aptos" panose="020B0004020202020204" pitchFamily="34" charset="0"/>
              </a:rPr>
              <a:t>CHI HA PIÙ BISOGNO</a:t>
            </a:r>
          </a:p>
        </p:txBody>
      </p:sp>
      <p:sp>
        <p:nvSpPr>
          <p:cNvPr id="6" name="TextBox 5"/>
          <p:cNvSpPr txBox="1"/>
          <p:nvPr/>
        </p:nvSpPr>
        <p:spPr>
          <a:xfrm>
            <a:off x="857251" y="2537460"/>
            <a:ext cx="2811779" cy="1038746"/>
          </a:xfrm>
          <a:prstGeom prst="rect">
            <a:avLst/>
          </a:prstGeom>
          <a:solidFill>
            <a:schemeClr val="accent2">
              <a:lumMod val="20000"/>
              <a:lumOff val="80000"/>
            </a:schemeClr>
          </a:solidFill>
        </p:spPr>
        <p:txBody>
          <a:bodyPr wrap="square" lIns="0" tIns="0" rIns="0" bIns="0" anchor="t">
            <a:spAutoFit/>
          </a:bodyPr>
          <a:lstStyle/>
          <a:p>
            <a:pPr defTabSz="685800"/>
            <a:r>
              <a:rPr sz="1350" dirty="0">
                <a:solidFill>
                  <a:srgbClr val="14181C"/>
                </a:solidFill>
                <a:latin typeface="Aptos" panose="020B0004020202020204" pitchFamily="34" charset="0"/>
              </a:rPr>
              <a:t>Carriere </a:t>
            </a:r>
            <a:r>
              <a:rPr sz="1350" dirty="0" err="1">
                <a:solidFill>
                  <a:srgbClr val="14181C"/>
                </a:solidFill>
                <a:latin typeface="Aptos" panose="020B0004020202020204" pitchFamily="34" charset="0"/>
              </a:rPr>
              <a:t>frammentate</a:t>
            </a:r>
            <a:r>
              <a:rPr sz="1350" dirty="0">
                <a:solidFill>
                  <a:srgbClr val="14181C"/>
                </a:solidFill>
                <a:latin typeface="Aptos" panose="020B0004020202020204" pitchFamily="34" charset="0"/>
              </a:rPr>
              <a:t>, pensioni </a:t>
            </a:r>
            <a:r>
              <a:rPr sz="1350" dirty="0" err="1">
                <a:solidFill>
                  <a:srgbClr val="14181C"/>
                </a:solidFill>
                <a:latin typeface="Aptos" panose="020B0004020202020204" pitchFamily="34" charset="0"/>
              </a:rPr>
              <a:t>basse</a:t>
            </a:r>
            <a:r>
              <a:rPr sz="1350" dirty="0">
                <a:solidFill>
                  <a:srgbClr val="14181C"/>
                </a:solidFill>
                <a:latin typeface="Aptos" panose="020B0004020202020204" pitchFamily="34" charset="0"/>
              </a:rPr>
              <a:t>, </a:t>
            </a:r>
            <a:r>
              <a:rPr sz="1350" dirty="0" err="1">
                <a:solidFill>
                  <a:srgbClr val="14181C"/>
                </a:solidFill>
                <a:latin typeface="Aptos" panose="020B0004020202020204" pitchFamily="34" charset="0"/>
              </a:rPr>
              <a:t>competenze</a:t>
            </a:r>
            <a:r>
              <a:rPr sz="1350" dirty="0">
                <a:solidFill>
                  <a:srgbClr val="14181C"/>
                </a:solidFill>
                <a:latin typeface="Aptos" panose="020B0004020202020204" pitchFamily="34" charset="0"/>
              </a:rPr>
              <a:t> poco </a:t>
            </a:r>
            <a:r>
              <a:rPr sz="1350" dirty="0" err="1">
                <a:solidFill>
                  <a:srgbClr val="14181C"/>
                </a:solidFill>
                <a:latin typeface="Aptos" panose="020B0004020202020204" pitchFamily="34" charset="0"/>
              </a:rPr>
              <a:t>spendibili</a:t>
            </a:r>
            <a:r>
              <a:rPr sz="1350" dirty="0">
                <a:solidFill>
                  <a:srgbClr val="14181C"/>
                </a:solidFill>
                <a:latin typeface="Aptos" panose="020B0004020202020204" pitchFamily="34" charset="0"/>
              </a:rPr>
              <a:t>. Per </a:t>
            </a:r>
            <a:r>
              <a:rPr sz="1350" dirty="0" err="1">
                <a:solidFill>
                  <a:srgbClr val="14181C"/>
                </a:solidFill>
                <a:latin typeface="Aptos" panose="020B0004020202020204" pitchFamily="34" charset="0"/>
              </a:rPr>
              <a:t>queste</a:t>
            </a:r>
            <a:r>
              <a:rPr sz="1350" dirty="0">
                <a:solidFill>
                  <a:srgbClr val="14181C"/>
                </a:solidFill>
                <a:latin typeface="Aptos" panose="020B0004020202020204" pitchFamily="34" charset="0"/>
              </a:rPr>
              <a:t> </a:t>
            </a:r>
            <a:r>
              <a:rPr sz="1350" dirty="0" err="1">
                <a:solidFill>
                  <a:srgbClr val="14181C"/>
                </a:solidFill>
                <a:latin typeface="Aptos" panose="020B0004020202020204" pitchFamily="34" charset="0"/>
              </a:rPr>
              <a:t>persone</a:t>
            </a:r>
            <a:r>
              <a:rPr sz="1350" dirty="0">
                <a:solidFill>
                  <a:srgbClr val="14181C"/>
                </a:solidFill>
                <a:latin typeface="Aptos" panose="020B0004020202020204" pitchFamily="34" charset="0"/>
              </a:rPr>
              <a:t> </a:t>
            </a:r>
            <a:r>
              <a:rPr sz="1350" dirty="0" err="1">
                <a:solidFill>
                  <a:srgbClr val="14181C"/>
                </a:solidFill>
                <a:latin typeface="Aptos" panose="020B0004020202020204" pitchFamily="34" charset="0"/>
              </a:rPr>
              <a:t>integrare</a:t>
            </a:r>
            <a:r>
              <a:rPr sz="1350" dirty="0">
                <a:solidFill>
                  <a:srgbClr val="14181C"/>
                </a:solidFill>
                <a:latin typeface="Aptos" panose="020B0004020202020204" pitchFamily="34" charset="0"/>
              </a:rPr>
              <a:t> il </a:t>
            </a:r>
            <a:r>
              <a:rPr sz="1350" dirty="0" err="1">
                <a:solidFill>
                  <a:srgbClr val="14181C"/>
                </a:solidFill>
                <a:latin typeface="Aptos" panose="020B0004020202020204" pitchFamily="34" charset="0"/>
              </a:rPr>
              <a:t>reddito</a:t>
            </a:r>
            <a:r>
              <a:rPr sz="1350" dirty="0">
                <a:solidFill>
                  <a:srgbClr val="14181C"/>
                </a:solidFill>
                <a:latin typeface="Aptos" panose="020B0004020202020204" pitchFamily="34" charset="0"/>
              </a:rPr>
              <a:t> con un </a:t>
            </a:r>
            <a:r>
              <a:rPr sz="1350" dirty="0" err="1">
                <a:solidFill>
                  <a:srgbClr val="14181C"/>
                </a:solidFill>
                <a:latin typeface="Aptos" panose="020B0004020202020204" pitchFamily="34" charset="0"/>
              </a:rPr>
              <a:t>lavoro</a:t>
            </a:r>
            <a:r>
              <a:rPr sz="1350" dirty="0">
                <a:solidFill>
                  <a:srgbClr val="14181C"/>
                </a:solidFill>
                <a:latin typeface="Aptos" panose="020B0004020202020204" pitchFamily="34" charset="0"/>
              </a:rPr>
              <a:t> </a:t>
            </a:r>
            <a:r>
              <a:rPr sz="1350" dirty="0" err="1">
                <a:solidFill>
                  <a:srgbClr val="14181C"/>
                </a:solidFill>
                <a:latin typeface="Aptos" panose="020B0004020202020204" pitchFamily="34" charset="0"/>
              </a:rPr>
              <a:t>sarebbe</a:t>
            </a:r>
            <a:r>
              <a:rPr sz="1350" dirty="0">
                <a:solidFill>
                  <a:srgbClr val="14181C"/>
                </a:solidFill>
                <a:latin typeface="Aptos" panose="020B0004020202020204" pitchFamily="34" charset="0"/>
              </a:rPr>
              <a:t> </a:t>
            </a:r>
            <a:r>
              <a:rPr sz="1350" dirty="0" err="1">
                <a:solidFill>
                  <a:srgbClr val="14181C"/>
                </a:solidFill>
                <a:latin typeface="Aptos" panose="020B0004020202020204" pitchFamily="34" charset="0"/>
              </a:rPr>
              <a:t>più</a:t>
            </a:r>
            <a:r>
              <a:rPr sz="1350" dirty="0">
                <a:solidFill>
                  <a:srgbClr val="14181C"/>
                </a:solidFill>
                <a:latin typeface="Aptos" panose="020B0004020202020204" pitchFamily="34" charset="0"/>
              </a:rPr>
              <a:t> </a:t>
            </a:r>
            <a:r>
              <a:rPr sz="1350" dirty="0" err="1">
                <a:solidFill>
                  <a:srgbClr val="14181C"/>
                </a:solidFill>
                <a:latin typeface="Aptos" panose="020B0004020202020204" pitchFamily="34" charset="0"/>
              </a:rPr>
              <a:t>necessario</a:t>
            </a:r>
            <a:r>
              <a:rPr sz="1350" dirty="0">
                <a:solidFill>
                  <a:srgbClr val="14181C"/>
                </a:solidFill>
                <a:latin typeface="Aptos" panose="020B0004020202020204" pitchFamily="34" charset="0"/>
              </a:rPr>
              <a:t> </a:t>
            </a:r>
            <a:r>
              <a:rPr sz="1350" dirty="0" err="1">
                <a:solidFill>
                  <a:srgbClr val="14181C"/>
                </a:solidFill>
                <a:latin typeface="Aptos" panose="020B0004020202020204" pitchFamily="34" charset="0"/>
              </a:rPr>
              <a:t>che</a:t>
            </a:r>
            <a:r>
              <a:rPr sz="1350" dirty="0">
                <a:solidFill>
                  <a:srgbClr val="14181C"/>
                </a:solidFill>
                <a:latin typeface="Aptos" panose="020B0004020202020204" pitchFamily="34" charset="0"/>
              </a:rPr>
              <a:t> per </a:t>
            </a:r>
            <a:r>
              <a:rPr sz="1350" dirty="0" err="1">
                <a:solidFill>
                  <a:srgbClr val="14181C"/>
                </a:solidFill>
                <a:latin typeface="Aptos" panose="020B0004020202020204" pitchFamily="34" charset="0"/>
              </a:rPr>
              <a:t>chiunque</a:t>
            </a:r>
            <a:r>
              <a:rPr sz="1350" dirty="0">
                <a:solidFill>
                  <a:srgbClr val="14181C"/>
                </a:solidFill>
                <a:latin typeface="Aptos" panose="020B0004020202020204" pitchFamily="34" charset="0"/>
              </a:rPr>
              <a:t> </a:t>
            </a:r>
            <a:r>
              <a:rPr sz="1350" dirty="0" err="1">
                <a:solidFill>
                  <a:srgbClr val="14181C"/>
                </a:solidFill>
                <a:latin typeface="Aptos" panose="020B0004020202020204" pitchFamily="34" charset="0"/>
              </a:rPr>
              <a:t>altro</a:t>
            </a:r>
            <a:r>
              <a:rPr sz="1350" dirty="0">
                <a:solidFill>
                  <a:srgbClr val="14181C"/>
                </a:solidFill>
                <a:latin typeface="Aptos" panose="020B0004020202020204" pitchFamily="34" charset="0"/>
              </a:rPr>
              <a:t>.</a:t>
            </a:r>
          </a:p>
        </p:txBody>
      </p:sp>
      <p:sp>
        <p:nvSpPr>
          <p:cNvPr id="7" name="Rounded Rectangle 6"/>
          <p:cNvSpPr/>
          <p:nvPr/>
        </p:nvSpPr>
        <p:spPr>
          <a:xfrm>
            <a:off x="4440555" y="1748790"/>
            <a:ext cx="3291840" cy="2503170"/>
          </a:xfrm>
          <a:prstGeom prst="roundRect">
            <a:avLst>
              <a:gd name="adj" fmla="val 5000"/>
            </a:avLst>
          </a:prstGeom>
          <a:solidFill>
            <a:schemeClr val="accent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800"/>
            <a:endParaRPr sz="2100">
              <a:solidFill>
                <a:prstClr val="white"/>
              </a:solidFill>
              <a:latin typeface="Aptos" panose="020B0004020202020204" pitchFamily="34" charset="0"/>
            </a:endParaRPr>
          </a:p>
        </p:txBody>
      </p:sp>
      <p:sp>
        <p:nvSpPr>
          <p:cNvPr id="8" name="TextBox 7"/>
          <p:cNvSpPr txBox="1"/>
          <p:nvPr/>
        </p:nvSpPr>
        <p:spPr>
          <a:xfrm>
            <a:off x="4680585" y="1968245"/>
            <a:ext cx="2811779" cy="623248"/>
          </a:xfrm>
          <a:prstGeom prst="rect">
            <a:avLst/>
          </a:prstGeom>
          <a:solidFill>
            <a:schemeClr val="accent2">
              <a:lumMod val="20000"/>
              <a:lumOff val="80000"/>
            </a:schemeClr>
          </a:solidFill>
        </p:spPr>
        <p:txBody>
          <a:bodyPr wrap="square" lIns="0" tIns="0" rIns="0" bIns="0" anchor="t">
            <a:spAutoFit/>
          </a:bodyPr>
          <a:lstStyle/>
          <a:p>
            <a:pPr defTabSz="685800"/>
            <a:r>
              <a:rPr sz="1350" b="1" spc="23" dirty="0">
                <a:solidFill>
                  <a:srgbClr val="A30D22"/>
                </a:solidFill>
                <a:latin typeface="Aptos" panose="020B0004020202020204" pitchFamily="34" charset="0"/>
              </a:rPr>
              <a:t>TORNARE AL LAVORO
RICHIEDE C</a:t>
            </a:r>
            <a:r>
              <a:rPr lang="en-US" sz="1350" b="1" spc="23" dirty="0">
                <a:solidFill>
                  <a:srgbClr val="A30D22"/>
                </a:solidFill>
                <a:latin typeface="Aptos" panose="020B0004020202020204" pitchFamily="34" charset="0"/>
              </a:rPr>
              <a:t>APITALE PROFESSIONALE</a:t>
            </a:r>
            <a:endParaRPr sz="1350" b="1" spc="23" dirty="0">
              <a:solidFill>
                <a:srgbClr val="A30D22"/>
              </a:solidFill>
              <a:latin typeface="Aptos" panose="020B0004020202020204" pitchFamily="34" charset="0"/>
            </a:endParaRPr>
          </a:p>
        </p:txBody>
      </p:sp>
      <p:sp>
        <p:nvSpPr>
          <p:cNvPr id="9" name="TextBox 8"/>
          <p:cNvSpPr txBox="1"/>
          <p:nvPr/>
        </p:nvSpPr>
        <p:spPr>
          <a:xfrm>
            <a:off x="4680585" y="2537460"/>
            <a:ext cx="2811779" cy="1038746"/>
          </a:xfrm>
          <a:prstGeom prst="rect">
            <a:avLst/>
          </a:prstGeom>
          <a:solidFill>
            <a:schemeClr val="accent2">
              <a:lumMod val="20000"/>
              <a:lumOff val="80000"/>
            </a:schemeClr>
          </a:solidFill>
        </p:spPr>
        <p:txBody>
          <a:bodyPr wrap="square" lIns="0" tIns="0" rIns="0" bIns="0" anchor="t">
            <a:spAutoFit/>
          </a:bodyPr>
          <a:lstStyle/>
          <a:p>
            <a:pPr defTabSz="685800"/>
            <a:r>
              <a:rPr sz="1350" dirty="0" err="1">
                <a:solidFill>
                  <a:srgbClr val="14181C"/>
                </a:solidFill>
                <a:latin typeface="Aptos" panose="020B0004020202020204" pitchFamily="34" charset="0"/>
              </a:rPr>
              <a:t>Competenze</a:t>
            </a:r>
            <a:r>
              <a:rPr sz="1350" dirty="0">
                <a:solidFill>
                  <a:srgbClr val="14181C"/>
                </a:solidFill>
                <a:latin typeface="Aptos" panose="020B0004020202020204" pitchFamily="34" charset="0"/>
              </a:rPr>
              <a:t> </a:t>
            </a:r>
            <a:r>
              <a:rPr sz="1350" dirty="0" err="1">
                <a:solidFill>
                  <a:srgbClr val="14181C"/>
                </a:solidFill>
                <a:latin typeface="Aptos" panose="020B0004020202020204" pitchFamily="34" charset="0"/>
              </a:rPr>
              <a:t>trasferibili</a:t>
            </a:r>
            <a:r>
              <a:rPr sz="1350" dirty="0">
                <a:solidFill>
                  <a:srgbClr val="14181C"/>
                </a:solidFill>
                <a:latin typeface="Aptos" panose="020B0004020202020204" pitchFamily="34" charset="0"/>
              </a:rPr>
              <a:t>, </a:t>
            </a:r>
            <a:r>
              <a:rPr sz="1350" dirty="0" err="1">
                <a:solidFill>
                  <a:srgbClr val="14181C"/>
                </a:solidFill>
                <a:latin typeface="Aptos" panose="020B0004020202020204" pitchFamily="34" charset="0"/>
              </a:rPr>
              <a:t>istruzione</a:t>
            </a:r>
            <a:r>
              <a:rPr sz="1350" dirty="0">
                <a:solidFill>
                  <a:srgbClr val="14181C"/>
                </a:solidFill>
                <a:latin typeface="Aptos" panose="020B0004020202020204" pitchFamily="34" charset="0"/>
              </a:rPr>
              <a:t>, </a:t>
            </a:r>
            <a:r>
              <a:rPr sz="1350" dirty="0" err="1">
                <a:solidFill>
                  <a:srgbClr val="14181C"/>
                </a:solidFill>
                <a:latin typeface="Aptos" panose="020B0004020202020204" pitchFamily="34" charset="0"/>
              </a:rPr>
              <a:t>reti</a:t>
            </a:r>
            <a:r>
              <a:rPr sz="1350" dirty="0">
                <a:solidFill>
                  <a:srgbClr val="14181C"/>
                </a:solidFill>
                <a:latin typeface="Aptos" panose="020B0004020202020204" pitchFamily="34" charset="0"/>
              </a:rPr>
              <a:t> </a:t>
            </a:r>
            <a:r>
              <a:rPr sz="1350" dirty="0" err="1">
                <a:solidFill>
                  <a:srgbClr val="14181C"/>
                </a:solidFill>
                <a:latin typeface="Aptos" panose="020B0004020202020204" pitchFamily="34" charset="0"/>
              </a:rPr>
              <a:t>professionali</a:t>
            </a:r>
            <a:r>
              <a:rPr sz="1350" dirty="0">
                <a:solidFill>
                  <a:srgbClr val="14181C"/>
                </a:solidFill>
                <a:latin typeface="Aptos" panose="020B0004020202020204" pitchFamily="34" charset="0"/>
              </a:rPr>
              <a:t>: </a:t>
            </a:r>
            <a:r>
              <a:rPr sz="1350" dirty="0" err="1">
                <a:solidFill>
                  <a:srgbClr val="14181C"/>
                </a:solidFill>
                <a:latin typeface="Aptos" panose="020B0004020202020204" pitchFamily="34" charset="0"/>
              </a:rPr>
              <a:t>sono</a:t>
            </a:r>
            <a:r>
              <a:rPr sz="1350" dirty="0">
                <a:solidFill>
                  <a:srgbClr val="14181C"/>
                </a:solidFill>
                <a:latin typeface="Aptos" panose="020B0004020202020204" pitchFamily="34" charset="0"/>
              </a:rPr>
              <a:t> le </a:t>
            </a:r>
            <a:r>
              <a:rPr sz="1350" dirty="0" err="1">
                <a:solidFill>
                  <a:srgbClr val="14181C"/>
                </a:solidFill>
                <a:latin typeface="Aptos" panose="020B0004020202020204" pitchFamily="34" charset="0"/>
              </a:rPr>
              <a:t>stesse</a:t>
            </a:r>
            <a:r>
              <a:rPr sz="1350" dirty="0">
                <a:solidFill>
                  <a:srgbClr val="14181C"/>
                </a:solidFill>
                <a:latin typeface="Aptos" panose="020B0004020202020204" pitchFamily="34" charset="0"/>
              </a:rPr>
              <a:t> </a:t>
            </a:r>
            <a:r>
              <a:rPr sz="1350" dirty="0" err="1">
                <a:solidFill>
                  <a:srgbClr val="14181C"/>
                </a:solidFill>
                <a:latin typeface="Aptos" panose="020B0004020202020204" pitchFamily="34" charset="0"/>
              </a:rPr>
              <a:t>risorse</a:t>
            </a:r>
            <a:r>
              <a:rPr sz="1350" dirty="0">
                <a:solidFill>
                  <a:srgbClr val="14181C"/>
                </a:solidFill>
                <a:latin typeface="Aptos" panose="020B0004020202020204" pitchFamily="34" charset="0"/>
              </a:rPr>
              <a:t> </a:t>
            </a:r>
            <a:r>
              <a:rPr sz="1350" dirty="0" err="1">
                <a:solidFill>
                  <a:srgbClr val="14181C"/>
                </a:solidFill>
                <a:latin typeface="Aptos" panose="020B0004020202020204" pitchFamily="34" charset="0"/>
              </a:rPr>
              <a:t>che</a:t>
            </a:r>
            <a:r>
              <a:rPr sz="1350" dirty="0">
                <a:solidFill>
                  <a:srgbClr val="14181C"/>
                </a:solidFill>
                <a:latin typeface="Aptos" panose="020B0004020202020204" pitchFamily="34" charset="0"/>
              </a:rPr>
              <a:t> a chi ha </a:t>
            </a:r>
            <a:r>
              <a:rPr sz="1350" dirty="0" err="1">
                <a:solidFill>
                  <a:srgbClr val="14181C"/>
                </a:solidFill>
                <a:latin typeface="Aptos" panose="020B0004020202020204" pitchFamily="34" charset="0"/>
              </a:rPr>
              <a:t>più</a:t>
            </a:r>
            <a:r>
              <a:rPr sz="1350" dirty="0">
                <a:solidFill>
                  <a:srgbClr val="14181C"/>
                </a:solidFill>
                <a:latin typeface="Aptos" panose="020B0004020202020204" pitchFamily="34" charset="0"/>
              </a:rPr>
              <a:t> </a:t>
            </a:r>
            <a:r>
              <a:rPr sz="1350" dirty="0" err="1">
                <a:solidFill>
                  <a:srgbClr val="14181C"/>
                </a:solidFill>
                <a:latin typeface="Aptos" panose="020B0004020202020204" pitchFamily="34" charset="0"/>
              </a:rPr>
              <a:t>bisogno</a:t>
            </a:r>
            <a:r>
              <a:rPr sz="1350" dirty="0">
                <a:solidFill>
                  <a:srgbClr val="14181C"/>
                </a:solidFill>
                <a:latin typeface="Aptos" panose="020B0004020202020204" pitchFamily="34" charset="0"/>
              </a:rPr>
              <a:t> </a:t>
            </a:r>
            <a:r>
              <a:rPr sz="1350" dirty="0" err="1">
                <a:solidFill>
                  <a:srgbClr val="14181C"/>
                </a:solidFill>
                <a:latin typeface="Aptos" panose="020B0004020202020204" pitchFamily="34" charset="0"/>
              </a:rPr>
              <a:t>spesso</a:t>
            </a:r>
            <a:r>
              <a:rPr sz="1350" dirty="0">
                <a:solidFill>
                  <a:srgbClr val="14181C"/>
                </a:solidFill>
                <a:latin typeface="Aptos" panose="020B0004020202020204" pitchFamily="34" charset="0"/>
              </a:rPr>
              <a:t> </a:t>
            </a:r>
            <a:r>
              <a:rPr sz="1350" dirty="0" err="1">
                <a:solidFill>
                  <a:srgbClr val="14181C"/>
                </a:solidFill>
                <a:latin typeface="Aptos" panose="020B0004020202020204" pitchFamily="34" charset="0"/>
              </a:rPr>
              <a:t>mancano</a:t>
            </a:r>
            <a:r>
              <a:rPr sz="1350" dirty="0">
                <a:solidFill>
                  <a:srgbClr val="14181C"/>
                </a:solidFill>
                <a:latin typeface="Aptos" panose="020B0004020202020204" pitchFamily="34" charset="0"/>
              </a:rPr>
              <a:t>. Il </a:t>
            </a:r>
            <a:r>
              <a:rPr sz="1350" dirty="0" err="1">
                <a:solidFill>
                  <a:srgbClr val="14181C"/>
                </a:solidFill>
                <a:latin typeface="Aptos" panose="020B0004020202020204" pitchFamily="34" charset="0"/>
              </a:rPr>
              <a:t>lavoro</a:t>
            </a:r>
            <a:r>
              <a:rPr sz="1350" dirty="0">
                <a:solidFill>
                  <a:srgbClr val="14181C"/>
                </a:solidFill>
                <a:latin typeface="Aptos" panose="020B0004020202020204" pitchFamily="34" charset="0"/>
              </a:rPr>
              <a:t> non è alla </a:t>
            </a:r>
            <a:r>
              <a:rPr sz="1350" dirty="0" err="1">
                <a:solidFill>
                  <a:srgbClr val="14181C"/>
                </a:solidFill>
                <a:latin typeface="Aptos" panose="020B0004020202020204" pitchFamily="34" charset="0"/>
              </a:rPr>
              <a:t>portata</a:t>
            </a:r>
            <a:r>
              <a:rPr sz="1350" dirty="0">
                <a:solidFill>
                  <a:srgbClr val="14181C"/>
                </a:solidFill>
                <a:latin typeface="Aptos" panose="020B0004020202020204" pitchFamily="34" charset="0"/>
              </a:rPr>
              <a:t> di tutti </a:t>
            </a:r>
            <a:r>
              <a:rPr sz="1350" dirty="0" err="1">
                <a:solidFill>
                  <a:srgbClr val="14181C"/>
                </a:solidFill>
                <a:latin typeface="Aptos" panose="020B0004020202020204" pitchFamily="34" charset="0"/>
              </a:rPr>
              <a:t>allo</a:t>
            </a:r>
            <a:r>
              <a:rPr sz="1350" dirty="0">
                <a:solidFill>
                  <a:srgbClr val="14181C"/>
                </a:solidFill>
                <a:latin typeface="Aptos" panose="020B0004020202020204" pitchFamily="34" charset="0"/>
              </a:rPr>
              <a:t> </a:t>
            </a:r>
            <a:r>
              <a:rPr sz="1350" dirty="0" err="1">
                <a:solidFill>
                  <a:srgbClr val="14181C"/>
                </a:solidFill>
                <a:latin typeface="Aptos" panose="020B0004020202020204" pitchFamily="34" charset="0"/>
              </a:rPr>
              <a:t>stesso</a:t>
            </a:r>
            <a:r>
              <a:rPr sz="1350" dirty="0">
                <a:solidFill>
                  <a:srgbClr val="14181C"/>
                </a:solidFill>
                <a:latin typeface="Aptos" panose="020B0004020202020204" pitchFamily="34" charset="0"/>
              </a:rPr>
              <a:t> modo.</a:t>
            </a:r>
          </a:p>
        </p:txBody>
      </p:sp>
      <p:sp>
        <p:nvSpPr>
          <p:cNvPr id="10" name="Rounded Rectangle 9"/>
          <p:cNvSpPr/>
          <p:nvPr/>
        </p:nvSpPr>
        <p:spPr>
          <a:xfrm>
            <a:off x="8263890" y="1748790"/>
            <a:ext cx="3291840" cy="2503170"/>
          </a:xfrm>
          <a:prstGeom prst="roundRect">
            <a:avLst>
              <a:gd name="adj" fmla="val 5000"/>
            </a:avLst>
          </a:prstGeom>
          <a:solidFill>
            <a:schemeClr val="accent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800"/>
            <a:endParaRPr sz="2100">
              <a:solidFill>
                <a:prstClr val="white"/>
              </a:solidFill>
              <a:latin typeface="Aptos" panose="020B0004020202020204" pitchFamily="34" charset="0"/>
            </a:endParaRPr>
          </a:p>
        </p:txBody>
      </p:sp>
      <p:sp>
        <p:nvSpPr>
          <p:cNvPr id="11" name="TextBox 10"/>
          <p:cNvSpPr txBox="1"/>
          <p:nvPr/>
        </p:nvSpPr>
        <p:spPr>
          <a:xfrm>
            <a:off x="8503921" y="1968246"/>
            <a:ext cx="2811779" cy="207749"/>
          </a:xfrm>
          <a:prstGeom prst="rect">
            <a:avLst/>
          </a:prstGeom>
          <a:solidFill>
            <a:schemeClr val="accent2">
              <a:lumMod val="20000"/>
              <a:lumOff val="80000"/>
            </a:schemeClr>
          </a:solidFill>
        </p:spPr>
        <p:txBody>
          <a:bodyPr wrap="square" lIns="0" tIns="0" rIns="0" bIns="0" anchor="t">
            <a:spAutoFit/>
          </a:bodyPr>
          <a:lstStyle/>
          <a:p>
            <a:pPr defTabSz="685800"/>
            <a:r>
              <a:rPr sz="1350" b="1" spc="23">
                <a:solidFill>
                  <a:srgbClr val="A30D22"/>
                </a:solidFill>
                <a:latin typeface="Aptos" panose="020B0004020202020204" pitchFamily="34" charset="0"/>
              </a:rPr>
              <a:t>COSÌ RESTA PIÙ SPESSO INATTIVO</a:t>
            </a:r>
          </a:p>
        </p:txBody>
      </p:sp>
      <p:sp>
        <p:nvSpPr>
          <p:cNvPr id="12" name="TextBox 11"/>
          <p:cNvSpPr txBox="1"/>
          <p:nvPr/>
        </p:nvSpPr>
        <p:spPr>
          <a:xfrm>
            <a:off x="8503921" y="2400300"/>
            <a:ext cx="2811779" cy="692497"/>
          </a:xfrm>
          <a:prstGeom prst="rect">
            <a:avLst/>
          </a:prstGeom>
          <a:solidFill>
            <a:schemeClr val="accent2">
              <a:lumMod val="20000"/>
              <a:lumOff val="80000"/>
            </a:schemeClr>
          </a:solidFill>
        </p:spPr>
        <p:txBody>
          <a:bodyPr wrap="square" lIns="0" tIns="0" rIns="0" bIns="0" anchor="t">
            <a:spAutoFit/>
          </a:bodyPr>
          <a:lstStyle/>
          <a:p>
            <a:pPr defTabSz="685800"/>
            <a:r>
              <a:rPr sz="4500" b="1">
                <a:solidFill>
                  <a:srgbClr val="A30D22"/>
                </a:solidFill>
                <a:latin typeface="Aptos" panose="020B0004020202020204" pitchFamily="34" charset="0"/>
              </a:rPr>
              <a:t>68%</a:t>
            </a:r>
          </a:p>
        </p:txBody>
      </p:sp>
      <p:sp>
        <p:nvSpPr>
          <p:cNvPr id="13" name="TextBox 12"/>
          <p:cNvSpPr txBox="1"/>
          <p:nvPr/>
        </p:nvSpPr>
        <p:spPr>
          <a:xfrm>
            <a:off x="8503921" y="3120390"/>
            <a:ext cx="2811779" cy="415498"/>
          </a:xfrm>
          <a:prstGeom prst="rect">
            <a:avLst/>
          </a:prstGeom>
          <a:solidFill>
            <a:schemeClr val="accent2">
              <a:lumMod val="20000"/>
              <a:lumOff val="80000"/>
            </a:schemeClr>
          </a:solidFill>
        </p:spPr>
        <p:txBody>
          <a:bodyPr wrap="square" lIns="0" tIns="0" rIns="0" bIns="0" anchor="t">
            <a:spAutoFit/>
          </a:bodyPr>
          <a:lstStyle/>
          <a:p>
            <a:pPr defTabSz="685800"/>
            <a:r>
              <a:rPr sz="1350" dirty="0">
                <a:solidFill>
                  <a:srgbClr val="14181C"/>
                </a:solidFill>
                <a:latin typeface="Aptos" panose="020B0004020202020204" pitchFamily="34" charset="0"/>
              </a:rPr>
              <a:t>di </a:t>
            </a:r>
            <a:r>
              <a:rPr sz="1350" dirty="0" err="1">
                <a:solidFill>
                  <a:srgbClr val="14181C"/>
                </a:solidFill>
                <a:latin typeface="Aptos" panose="020B0004020202020204" pitchFamily="34" charset="0"/>
              </a:rPr>
              <a:t>inattivi</a:t>
            </a:r>
            <a:r>
              <a:rPr sz="1350" dirty="0">
                <a:solidFill>
                  <a:srgbClr val="14181C"/>
                </a:solidFill>
                <a:latin typeface="Aptos" panose="020B0004020202020204" pitchFamily="34" charset="0"/>
              </a:rPr>
              <a:t> </a:t>
            </a:r>
            <a:r>
              <a:rPr sz="1350" dirty="0" err="1">
                <a:solidFill>
                  <a:srgbClr val="14181C"/>
                </a:solidFill>
                <a:latin typeface="Aptos" panose="020B0004020202020204" pitchFamily="34" charset="0"/>
              </a:rPr>
              <a:t>tra</a:t>
            </a:r>
            <a:r>
              <a:rPr sz="1350" dirty="0">
                <a:solidFill>
                  <a:srgbClr val="14181C"/>
                </a:solidFill>
                <a:latin typeface="Aptos" panose="020B0004020202020204" pitchFamily="34" charset="0"/>
              </a:rPr>
              <a:t> chi ha molto </a:t>
            </a:r>
            <a:r>
              <a:rPr sz="1350" dirty="0" err="1">
                <a:solidFill>
                  <a:srgbClr val="14181C"/>
                </a:solidFill>
                <a:latin typeface="Aptos" panose="020B0004020202020204" pitchFamily="34" charset="0"/>
              </a:rPr>
              <a:t>bisogno</a:t>
            </a:r>
            <a:r>
              <a:rPr sz="1350" dirty="0">
                <a:solidFill>
                  <a:srgbClr val="14181C"/>
                </a:solidFill>
                <a:latin typeface="Aptos" panose="020B0004020202020204" pitchFamily="34" charset="0"/>
              </a:rPr>
              <a:t> ma poco </a:t>
            </a:r>
            <a:r>
              <a:rPr sz="1350" dirty="0" err="1">
                <a:solidFill>
                  <a:srgbClr val="14181C"/>
                </a:solidFill>
                <a:latin typeface="Aptos" panose="020B0004020202020204" pitchFamily="34" charset="0"/>
              </a:rPr>
              <a:t>capitale</a:t>
            </a:r>
            <a:r>
              <a:rPr sz="1350" dirty="0">
                <a:solidFill>
                  <a:srgbClr val="14181C"/>
                </a:solidFill>
                <a:latin typeface="Aptos" panose="020B0004020202020204" pitchFamily="34" charset="0"/>
              </a:rPr>
              <a:t> </a:t>
            </a:r>
            <a:r>
              <a:rPr lang="en-US" sz="1350" dirty="0" err="1">
                <a:solidFill>
                  <a:srgbClr val="14181C"/>
                </a:solidFill>
                <a:latin typeface="Aptos" panose="020B0004020202020204" pitchFamily="34" charset="0"/>
              </a:rPr>
              <a:t>professionale</a:t>
            </a:r>
            <a:r>
              <a:rPr sz="1350" dirty="0">
                <a:solidFill>
                  <a:srgbClr val="14181C"/>
                </a:solidFill>
                <a:latin typeface="Aptos" panose="020B0004020202020204" pitchFamily="34" charset="0"/>
              </a:rPr>
              <a:t>.</a:t>
            </a:r>
          </a:p>
        </p:txBody>
      </p:sp>
      <p:sp>
        <p:nvSpPr>
          <p:cNvPr id="14" name="TextBox 13"/>
          <p:cNvSpPr txBox="1"/>
          <p:nvPr/>
        </p:nvSpPr>
        <p:spPr>
          <a:xfrm>
            <a:off x="3909058" y="2769543"/>
            <a:ext cx="548642" cy="461665"/>
          </a:xfrm>
          <a:prstGeom prst="rect">
            <a:avLst/>
          </a:prstGeom>
          <a:solidFill>
            <a:schemeClr val="accent2">
              <a:lumMod val="20000"/>
              <a:lumOff val="80000"/>
            </a:schemeClr>
          </a:solidFill>
        </p:spPr>
        <p:txBody>
          <a:bodyPr wrap="square" lIns="0" tIns="0" rIns="0" bIns="0" anchor="ctr">
            <a:spAutoFit/>
          </a:bodyPr>
          <a:lstStyle/>
          <a:p>
            <a:pPr algn="ctr" defTabSz="685800"/>
            <a:r>
              <a:rPr sz="3000" dirty="0">
                <a:solidFill>
                  <a:srgbClr val="6B7A87"/>
                </a:solidFill>
                <a:latin typeface="Aptos" panose="020B0004020202020204" pitchFamily="34" charset="0"/>
              </a:rPr>
              <a:t>→</a:t>
            </a:r>
          </a:p>
        </p:txBody>
      </p:sp>
      <p:sp>
        <p:nvSpPr>
          <p:cNvPr id="15" name="TextBox 14"/>
          <p:cNvSpPr txBox="1"/>
          <p:nvPr/>
        </p:nvSpPr>
        <p:spPr>
          <a:xfrm>
            <a:off x="7715248" y="2769543"/>
            <a:ext cx="569216" cy="461665"/>
          </a:xfrm>
          <a:prstGeom prst="rect">
            <a:avLst/>
          </a:prstGeom>
          <a:solidFill>
            <a:schemeClr val="accent2">
              <a:lumMod val="20000"/>
              <a:lumOff val="80000"/>
            </a:schemeClr>
          </a:solidFill>
        </p:spPr>
        <p:txBody>
          <a:bodyPr wrap="square" lIns="0" tIns="0" rIns="0" bIns="0" anchor="ctr">
            <a:spAutoFit/>
          </a:bodyPr>
          <a:lstStyle/>
          <a:p>
            <a:pPr algn="ctr" defTabSz="685800"/>
            <a:r>
              <a:rPr sz="3000" dirty="0">
                <a:solidFill>
                  <a:srgbClr val="6B7A87"/>
                </a:solidFill>
                <a:latin typeface="Aptos" panose="020B0004020202020204" pitchFamily="34" charset="0"/>
              </a:rPr>
              <a:t>→</a:t>
            </a:r>
          </a:p>
        </p:txBody>
      </p:sp>
      <p:sp>
        <p:nvSpPr>
          <p:cNvPr id="16" name="Rounded Rectangle 15"/>
          <p:cNvSpPr/>
          <p:nvPr/>
        </p:nvSpPr>
        <p:spPr>
          <a:xfrm>
            <a:off x="617220" y="4526280"/>
            <a:ext cx="10938510" cy="1200150"/>
          </a:xfrm>
          <a:prstGeom prst="roundRect">
            <a:avLst>
              <a:gd name="adj" fmla="val 6000"/>
            </a:avLst>
          </a:prstGeom>
          <a:solidFill>
            <a:schemeClr val="accent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800"/>
            <a:endParaRPr sz="2400">
              <a:solidFill>
                <a:prstClr val="white"/>
              </a:solidFill>
              <a:latin typeface="Aptos" panose="020B0004020202020204" pitchFamily="34" charset="0"/>
            </a:endParaRPr>
          </a:p>
        </p:txBody>
      </p:sp>
      <p:sp>
        <p:nvSpPr>
          <p:cNvPr id="17" name="TextBox 16"/>
          <p:cNvSpPr txBox="1"/>
          <p:nvPr/>
        </p:nvSpPr>
        <p:spPr>
          <a:xfrm>
            <a:off x="891540" y="4718304"/>
            <a:ext cx="10290810" cy="830997"/>
          </a:xfrm>
          <a:prstGeom prst="rect">
            <a:avLst/>
          </a:prstGeom>
          <a:solidFill>
            <a:schemeClr val="accent2">
              <a:lumMod val="20000"/>
              <a:lumOff val="80000"/>
            </a:schemeClr>
          </a:solidFill>
        </p:spPr>
        <p:txBody>
          <a:bodyPr wrap="square" lIns="0" tIns="0" rIns="0" bIns="0">
            <a:spAutoFit/>
          </a:bodyPr>
          <a:lstStyle/>
          <a:p>
            <a:pPr defTabSz="685800"/>
            <a:r>
              <a:rPr b="1" dirty="0">
                <a:solidFill>
                  <a:srgbClr val="14181C"/>
                </a:solidFill>
                <a:latin typeface="Aptos" panose="020B0004020202020204" pitchFamily="34" charset="0"/>
              </a:rPr>
              <a:t>Chi </a:t>
            </a:r>
            <a:r>
              <a:rPr b="1" dirty="0" err="1">
                <a:solidFill>
                  <a:srgbClr val="14181C"/>
                </a:solidFill>
                <a:latin typeface="Aptos" panose="020B0004020202020204" pitchFamily="34" charset="0"/>
              </a:rPr>
              <a:t>avrebbe</a:t>
            </a:r>
            <a:r>
              <a:rPr b="1" dirty="0">
                <a:solidFill>
                  <a:srgbClr val="14181C"/>
                </a:solidFill>
                <a:latin typeface="Aptos" panose="020B0004020202020204" pitchFamily="34" charset="0"/>
              </a:rPr>
              <a:t> </a:t>
            </a:r>
            <a:r>
              <a:rPr b="1" dirty="0" err="1">
                <a:solidFill>
                  <a:srgbClr val="14181C"/>
                </a:solidFill>
                <a:latin typeface="Aptos" panose="020B0004020202020204" pitchFamily="34" charset="0"/>
              </a:rPr>
              <a:t>più</a:t>
            </a:r>
            <a:r>
              <a:rPr b="1" dirty="0">
                <a:solidFill>
                  <a:srgbClr val="14181C"/>
                </a:solidFill>
                <a:latin typeface="Aptos" panose="020B0004020202020204" pitchFamily="34" charset="0"/>
              </a:rPr>
              <a:t> </a:t>
            </a:r>
            <a:r>
              <a:rPr b="1" dirty="0" err="1">
                <a:solidFill>
                  <a:srgbClr val="14181C"/>
                </a:solidFill>
                <a:latin typeface="Aptos" panose="020B0004020202020204" pitchFamily="34" charset="0"/>
              </a:rPr>
              <a:t>bisogno</a:t>
            </a:r>
            <a:r>
              <a:rPr b="1" dirty="0">
                <a:solidFill>
                  <a:srgbClr val="14181C"/>
                </a:solidFill>
                <a:latin typeface="Aptos" panose="020B0004020202020204" pitchFamily="34" charset="0"/>
              </a:rPr>
              <a:t> di </a:t>
            </a:r>
            <a:r>
              <a:rPr b="1" dirty="0" err="1">
                <a:solidFill>
                  <a:srgbClr val="14181C"/>
                </a:solidFill>
                <a:latin typeface="Aptos" panose="020B0004020202020204" pitchFamily="34" charset="0"/>
              </a:rPr>
              <a:t>integrare</a:t>
            </a:r>
            <a:r>
              <a:rPr b="1" dirty="0">
                <a:solidFill>
                  <a:srgbClr val="14181C"/>
                </a:solidFill>
                <a:latin typeface="Aptos" panose="020B0004020202020204" pitchFamily="34" charset="0"/>
              </a:rPr>
              <a:t> il </a:t>
            </a:r>
            <a:r>
              <a:rPr b="1" dirty="0" err="1">
                <a:solidFill>
                  <a:srgbClr val="14181C"/>
                </a:solidFill>
                <a:latin typeface="Aptos" panose="020B0004020202020204" pitchFamily="34" charset="0"/>
              </a:rPr>
              <a:t>reddito</a:t>
            </a:r>
            <a:r>
              <a:rPr b="1" dirty="0">
                <a:solidFill>
                  <a:srgbClr val="14181C"/>
                </a:solidFill>
                <a:latin typeface="Aptos" panose="020B0004020202020204" pitchFamily="34" charset="0"/>
              </a:rPr>
              <a:t> è chi </a:t>
            </a:r>
            <a:r>
              <a:rPr b="1" dirty="0" err="1">
                <a:solidFill>
                  <a:srgbClr val="14181C"/>
                </a:solidFill>
                <a:latin typeface="Aptos" panose="020B0004020202020204" pitchFamily="34" charset="0"/>
              </a:rPr>
              <a:t>meno</a:t>
            </a:r>
            <a:r>
              <a:rPr b="1" dirty="0">
                <a:solidFill>
                  <a:srgbClr val="14181C"/>
                </a:solidFill>
                <a:latin typeface="Aptos" panose="020B0004020202020204" pitchFamily="34" charset="0"/>
              </a:rPr>
              <a:t> </a:t>
            </a:r>
            <a:r>
              <a:rPr b="1" dirty="0" err="1">
                <a:solidFill>
                  <a:srgbClr val="14181C"/>
                </a:solidFill>
                <a:latin typeface="Aptos" panose="020B0004020202020204" pitchFamily="34" charset="0"/>
              </a:rPr>
              <a:t>riesce</a:t>
            </a:r>
            <a:r>
              <a:rPr b="1" dirty="0">
                <a:solidFill>
                  <a:srgbClr val="14181C"/>
                </a:solidFill>
                <a:latin typeface="Aptos" panose="020B0004020202020204" pitchFamily="34" charset="0"/>
              </a:rPr>
              <a:t> a </a:t>
            </a:r>
            <a:r>
              <a:rPr b="1" dirty="0" err="1">
                <a:solidFill>
                  <a:srgbClr val="14181C"/>
                </a:solidFill>
                <a:latin typeface="Aptos" panose="020B0004020202020204" pitchFamily="34" charset="0"/>
              </a:rPr>
              <a:t>ottenerlo</a:t>
            </a:r>
            <a:r>
              <a:rPr b="1" dirty="0">
                <a:solidFill>
                  <a:srgbClr val="14181C"/>
                </a:solidFill>
                <a:latin typeface="Aptos" panose="020B0004020202020204" pitchFamily="34" charset="0"/>
              </a:rPr>
              <a:t>. </a:t>
            </a:r>
            <a:r>
              <a:rPr dirty="0">
                <a:solidFill>
                  <a:srgbClr val="14181C"/>
                </a:solidFill>
                <a:latin typeface="Aptos" panose="020B0004020202020204" pitchFamily="34" charset="0"/>
              </a:rPr>
              <a:t>Il </a:t>
            </a:r>
            <a:r>
              <a:rPr dirty="0" err="1">
                <a:solidFill>
                  <a:srgbClr val="14181C"/>
                </a:solidFill>
                <a:latin typeface="Aptos" panose="020B0004020202020204" pitchFamily="34" charset="0"/>
              </a:rPr>
              <a:t>lavoro</a:t>
            </a:r>
            <a:r>
              <a:rPr dirty="0">
                <a:solidFill>
                  <a:srgbClr val="14181C"/>
                </a:solidFill>
                <a:latin typeface="Aptos" panose="020B0004020202020204" pitchFamily="34" charset="0"/>
              </a:rPr>
              <a:t> dopo la pensione non </a:t>
            </a:r>
            <a:r>
              <a:rPr dirty="0" err="1">
                <a:solidFill>
                  <a:srgbClr val="14181C"/>
                </a:solidFill>
                <a:latin typeface="Aptos" panose="020B0004020202020204" pitchFamily="34" charset="0"/>
              </a:rPr>
              <a:t>si</a:t>
            </a:r>
            <a:r>
              <a:rPr dirty="0">
                <a:solidFill>
                  <a:srgbClr val="14181C"/>
                </a:solidFill>
                <a:latin typeface="Aptos" panose="020B0004020202020204" pitchFamily="34" charset="0"/>
              </a:rPr>
              <a:t> </a:t>
            </a:r>
            <a:r>
              <a:rPr dirty="0" err="1">
                <a:solidFill>
                  <a:srgbClr val="14181C"/>
                </a:solidFill>
                <a:latin typeface="Aptos" panose="020B0004020202020204" pitchFamily="34" charset="0"/>
              </a:rPr>
              <a:t>distribuisce</a:t>
            </a:r>
            <a:r>
              <a:rPr dirty="0">
                <a:solidFill>
                  <a:srgbClr val="14181C"/>
                </a:solidFill>
                <a:latin typeface="Aptos" panose="020B0004020202020204" pitchFamily="34" charset="0"/>
              </a:rPr>
              <a:t> secondo il </a:t>
            </a:r>
            <a:r>
              <a:rPr dirty="0" err="1">
                <a:solidFill>
                  <a:srgbClr val="14181C"/>
                </a:solidFill>
                <a:latin typeface="Aptos" panose="020B0004020202020204" pitchFamily="34" charset="0"/>
              </a:rPr>
              <a:t>bisogno</a:t>
            </a:r>
            <a:r>
              <a:rPr dirty="0">
                <a:solidFill>
                  <a:srgbClr val="14181C"/>
                </a:solidFill>
                <a:latin typeface="Aptos" panose="020B0004020202020204" pitchFamily="34" charset="0"/>
              </a:rPr>
              <a:t>, ma secondo il </a:t>
            </a:r>
            <a:r>
              <a:rPr b="1" dirty="0" err="1">
                <a:solidFill>
                  <a:srgbClr val="A30D22"/>
                </a:solidFill>
                <a:latin typeface="Aptos" panose="020B0004020202020204" pitchFamily="34" charset="0"/>
              </a:rPr>
              <a:t>capitale</a:t>
            </a:r>
            <a:r>
              <a:rPr b="1" dirty="0">
                <a:solidFill>
                  <a:srgbClr val="A30D22"/>
                </a:solidFill>
                <a:latin typeface="Aptos" panose="020B0004020202020204" pitchFamily="34" charset="0"/>
              </a:rPr>
              <a:t> </a:t>
            </a:r>
            <a:r>
              <a:rPr b="1" dirty="0" err="1">
                <a:solidFill>
                  <a:srgbClr val="A30D22"/>
                </a:solidFill>
                <a:latin typeface="Aptos" panose="020B0004020202020204" pitchFamily="34" charset="0"/>
              </a:rPr>
              <a:t>professionale</a:t>
            </a:r>
            <a:r>
              <a:rPr b="1" dirty="0">
                <a:solidFill>
                  <a:srgbClr val="A30D22"/>
                </a:solidFill>
                <a:latin typeface="Aptos" panose="020B0004020202020204" pitchFamily="34" charset="0"/>
              </a:rPr>
              <a:t> </a:t>
            </a:r>
            <a:r>
              <a:rPr b="1" dirty="0" err="1">
                <a:solidFill>
                  <a:srgbClr val="A30D22"/>
                </a:solidFill>
                <a:latin typeface="Aptos" panose="020B0004020202020204" pitchFamily="34" charset="0"/>
              </a:rPr>
              <a:t>sopravvissuto</a:t>
            </a:r>
            <a:r>
              <a:rPr b="1" dirty="0">
                <a:solidFill>
                  <a:srgbClr val="A30D22"/>
                </a:solidFill>
                <a:latin typeface="Aptos" panose="020B0004020202020204" pitchFamily="34" charset="0"/>
              </a:rPr>
              <a:t> alla </a:t>
            </a:r>
            <a:r>
              <a:rPr b="1" dirty="0" err="1">
                <a:solidFill>
                  <a:srgbClr val="A30D22"/>
                </a:solidFill>
                <a:latin typeface="Aptos" panose="020B0004020202020204" pitchFamily="34" charset="0"/>
              </a:rPr>
              <a:t>carriera</a:t>
            </a:r>
            <a:r>
              <a:rPr dirty="0">
                <a:solidFill>
                  <a:srgbClr val="14181C"/>
                </a:solidFill>
                <a:latin typeface="Aptos" panose="020B0004020202020204" pitchFamily="34" charset="0"/>
              </a:rPr>
              <a:t>. </a:t>
            </a:r>
          </a:p>
        </p:txBody>
      </p:sp>
      <p:sp>
        <p:nvSpPr>
          <p:cNvPr id="18" name="TextBox 17"/>
          <p:cNvSpPr txBox="1"/>
          <p:nvPr/>
        </p:nvSpPr>
        <p:spPr>
          <a:xfrm>
            <a:off x="617221" y="6446520"/>
            <a:ext cx="11247119" cy="98168"/>
          </a:xfrm>
          <a:prstGeom prst="rect">
            <a:avLst/>
          </a:prstGeom>
          <a:noFill/>
        </p:spPr>
        <p:txBody>
          <a:bodyPr wrap="square" lIns="0" tIns="0" rIns="0" bIns="0" anchor="t">
            <a:spAutoFit/>
          </a:bodyPr>
          <a:lstStyle/>
          <a:p>
            <a:pPr defTabSz="685800"/>
            <a:r>
              <a:rPr sz="638" i="1">
                <a:solidFill>
                  <a:srgbClr val="6B7A87"/>
                </a:solidFill>
                <a:latin typeface="Aptos"/>
              </a:rPr>
              <a:t>Base: campione APP Toscana 60–74 anni. Il 68% è la quota di inattivi nel gruppo con bisogno economico alto e capitale professionale basso (cfr. slide precedente). Percentuali descrittive.</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6F9772">
            <a:alpha val="89000"/>
          </a:srgbClr>
        </a:solidFill>
        <a:effectLst/>
      </p:bgPr>
    </p:bg>
    <p:spTree>
      <p:nvGrpSpPr>
        <p:cNvPr id="1" name="">
          <a:extLst>
            <a:ext uri="{FF2B5EF4-FFF2-40B4-BE49-F238E27FC236}">
              <a16:creationId xmlns:a16="http://schemas.microsoft.com/office/drawing/2014/main" id="{46E045DD-5E20-4B46-B15D-2CDDD40EDBC9}"/>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C246017C-2028-00B9-EFD3-ACC20EC18DD4}"/>
              </a:ext>
            </a:extLst>
          </p:cNvPr>
          <p:cNvPicPr>
            <a:picLocks noChangeAspect="1"/>
          </p:cNvPicPr>
          <p:nvPr/>
        </p:nvPicPr>
        <p:blipFill>
          <a:blip r:embed="rId2" cstate="print">
            <a:alphaModFix amt="20000"/>
            <a:extLst>
              <a:ext uri="{28A0092B-C50C-407E-A947-70E740481C1C}">
                <a14:useLocalDpi xmlns:a14="http://schemas.microsoft.com/office/drawing/2010/main" val="0"/>
              </a:ext>
            </a:extLst>
          </a:blip>
          <a:stretch>
            <a:fillRect/>
          </a:stretch>
        </p:blipFill>
        <p:spPr>
          <a:xfrm>
            <a:off x="10267950" y="6209507"/>
            <a:ext cx="1000550" cy="455459"/>
          </a:xfrm>
          <a:prstGeom prst="rect">
            <a:avLst/>
          </a:prstGeom>
        </p:spPr>
      </p:pic>
      <p:pic>
        <p:nvPicPr>
          <p:cNvPr id="7" name="Picture 6">
            <a:extLst>
              <a:ext uri="{FF2B5EF4-FFF2-40B4-BE49-F238E27FC236}">
                <a16:creationId xmlns:a16="http://schemas.microsoft.com/office/drawing/2014/main" id="{0920D5ED-4678-BA4D-8D48-698B85E485A6}"/>
              </a:ext>
            </a:extLst>
          </p:cNvPr>
          <p:cNvPicPr>
            <a:picLocks noChangeAspect="1"/>
          </p:cNvPicPr>
          <p:nvPr/>
        </p:nvPicPr>
        <p:blipFill>
          <a:blip r:embed="rId3" cstate="print">
            <a:alphaModFix amt="20000"/>
            <a:extLst>
              <a:ext uri="{28A0092B-C50C-407E-A947-70E740481C1C}">
                <a14:useLocalDpi xmlns:a14="http://schemas.microsoft.com/office/drawing/2010/main" val="0"/>
              </a:ext>
            </a:extLst>
          </a:blip>
          <a:stretch>
            <a:fillRect/>
          </a:stretch>
        </p:blipFill>
        <p:spPr>
          <a:xfrm>
            <a:off x="11561004" y="6030820"/>
            <a:ext cx="463692" cy="643671"/>
          </a:xfrm>
          <a:prstGeom prst="rect">
            <a:avLst/>
          </a:prstGeom>
        </p:spPr>
      </p:pic>
      <p:sp>
        <p:nvSpPr>
          <p:cNvPr id="4" name="TextBox 3">
            <a:extLst>
              <a:ext uri="{FF2B5EF4-FFF2-40B4-BE49-F238E27FC236}">
                <a16:creationId xmlns:a16="http://schemas.microsoft.com/office/drawing/2014/main" id="{CC20D8A2-CBB2-3EE4-6033-DABFB3CE39BD}"/>
              </a:ext>
            </a:extLst>
          </p:cNvPr>
          <p:cNvSpPr txBox="1"/>
          <p:nvPr/>
        </p:nvSpPr>
        <p:spPr>
          <a:xfrm>
            <a:off x="3009236" y="2000250"/>
            <a:ext cx="6173528" cy="2093330"/>
          </a:xfrm>
          <a:prstGeom prst="rect">
            <a:avLst/>
          </a:prstGeom>
          <a:noFill/>
        </p:spPr>
        <p:txBody>
          <a:bodyPr wrap="square">
            <a:spAutoFit/>
          </a:bodyPr>
          <a:lstStyle/>
          <a:p>
            <a:pPr algn="ctr" defTabSz="685800">
              <a:lnSpc>
                <a:spcPct val="90000"/>
              </a:lnSpc>
              <a:spcBef>
                <a:spcPct val="0"/>
              </a:spcBef>
              <a:spcAft>
                <a:spcPts val="450"/>
              </a:spcAft>
              <a:defRPr/>
            </a:pPr>
            <a:r>
              <a:rPr lang="en-US" sz="4950" b="1" dirty="0">
                <a:solidFill>
                  <a:srgbClr val="EEECE1"/>
                </a:solidFill>
                <a:latin typeface="Aptos" panose="020B0004020202020204" pitchFamily="34" charset="0"/>
              </a:rPr>
              <a:t> </a:t>
            </a:r>
            <a:r>
              <a:rPr lang="en-US" sz="3600" b="1" dirty="0">
                <a:solidFill>
                  <a:srgbClr val="EEECE1"/>
                </a:solidFill>
                <a:latin typeface="Aptos" panose="020B0004020202020204" pitchFamily="34" charset="0"/>
              </a:rPr>
              <a:t>I RISULTATI DEL QUESTIONARIO: </a:t>
            </a:r>
            <a:endParaRPr lang="en-US" sz="4050" b="1" dirty="0">
              <a:solidFill>
                <a:srgbClr val="EEECE1"/>
              </a:solidFill>
              <a:latin typeface="Aptos" panose="020B0004020202020204" pitchFamily="34" charset="0"/>
            </a:endParaRPr>
          </a:p>
          <a:p>
            <a:pPr algn="ctr" defTabSz="685800">
              <a:lnSpc>
                <a:spcPct val="90000"/>
              </a:lnSpc>
              <a:spcBef>
                <a:spcPct val="0"/>
              </a:spcBef>
              <a:spcAft>
                <a:spcPts val="450"/>
              </a:spcAft>
              <a:defRPr/>
            </a:pPr>
            <a:r>
              <a:rPr lang="en-US" sz="5400" b="1" dirty="0">
                <a:solidFill>
                  <a:srgbClr val="EEECE1"/>
                </a:solidFill>
                <a:effectLst>
                  <a:outerShdw blurRad="38100" dist="38100" dir="2700000" algn="tl">
                    <a:srgbClr val="000000">
                      <a:alpha val="43137"/>
                    </a:srgbClr>
                  </a:outerShdw>
                </a:effectLst>
                <a:latin typeface="Aptos" panose="020B0004020202020204" pitchFamily="34" charset="0"/>
              </a:rPr>
              <a:t>IL VOLONTARIATO</a:t>
            </a:r>
          </a:p>
        </p:txBody>
      </p:sp>
    </p:spTree>
    <p:extLst>
      <p:ext uri="{BB962C8B-B14F-4D97-AF65-F5344CB8AC3E}">
        <p14:creationId xmlns:p14="http://schemas.microsoft.com/office/powerpoint/2010/main" val="3263578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p:cNvSpPr txBox="1"/>
          <p:nvPr/>
        </p:nvSpPr>
        <p:spPr>
          <a:xfrm>
            <a:off x="495300" y="511646"/>
            <a:ext cx="11369040" cy="677108"/>
          </a:xfrm>
          <a:prstGeom prst="rect">
            <a:avLst/>
          </a:prstGeom>
          <a:noFill/>
        </p:spPr>
        <p:txBody>
          <a:bodyPr wrap="square" lIns="0" tIns="0" rIns="0" bIns="0" anchor="t">
            <a:spAutoFit/>
          </a:bodyPr>
          <a:lstStyle/>
          <a:p>
            <a:pPr defTabSz="685800"/>
            <a:r>
              <a:rPr sz="4400" b="1" dirty="0">
                <a:solidFill>
                  <a:srgbClr val="1A1A1A"/>
                </a:solidFill>
                <a:latin typeface="Aptos" panose="020B0004020202020204" pitchFamily="34" charset="0"/>
              </a:rPr>
              <a:t>Chi fa </a:t>
            </a:r>
            <a:r>
              <a:rPr sz="4400" b="1" dirty="0" err="1">
                <a:solidFill>
                  <a:srgbClr val="1A1A1A"/>
                </a:solidFill>
                <a:latin typeface="Aptos" panose="020B0004020202020204" pitchFamily="34" charset="0"/>
              </a:rPr>
              <a:t>volontariato</a:t>
            </a:r>
            <a:r>
              <a:rPr lang="en-US" sz="4400" b="1" dirty="0">
                <a:solidFill>
                  <a:srgbClr val="1A1A1A"/>
                </a:solidFill>
                <a:latin typeface="Aptos" panose="020B0004020202020204" pitchFamily="34" charset="0"/>
              </a:rPr>
              <a:t> dopo la pensione?</a:t>
            </a:r>
            <a:endParaRPr sz="4400" b="1" dirty="0">
              <a:solidFill>
                <a:srgbClr val="1A1A1A"/>
              </a:solidFill>
              <a:latin typeface="Aptos" panose="020B0004020202020204" pitchFamily="34" charset="0"/>
            </a:endParaRPr>
          </a:p>
        </p:txBody>
      </p:sp>
      <p:sp>
        <p:nvSpPr>
          <p:cNvPr id="3" name="Rounded Rectangle 2"/>
          <p:cNvSpPr/>
          <p:nvPr/>
        </p:nvSpPr>
        <p:spPr>
          <a:xfrm>
            <a:off x="495300" y="1476756"/>
            <a:ext cx="10938510" cy="630936"/>
          </a:xfrm>
          <a:prstGeom prst="roundRect">
            <a:avLst>
              <a:gd name="adj" fmla="val 8000"/>
            </a:avLst>
          </a:prstGeom>
          <a:solidFill>
            <a:srgbClr val="E7F2E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800"/>
            <a:endParaRPr>
              <a:solidFill>
                <a:prstClr val="white"/>
              </a:solidFill>
              <a:latin typeface="Aptos" panose="020B0004020202020204" pitchFamily="34" charset="0"/>
            </a:endParaRPr>
          </a:p>
        </p:txBody>
      </p:sp>
      <p:sp>
        <p:nvSpPr>
          <p:cNvPr id="4" name="TextBox 3"/>
          <p:cNvSpPr txBox="1"/>
          <p:nvPr/>
        </p:nvSpPr>
        <p:spPr>
          <a:xfrm>
            <a:off x="735330" y="1572768"/>
            <a:ext cx="10492740" cy="461665"/>
          </a:xfrm>
          <a:prstGeom prst="rect">
            <a:avLst/>
          </a:prstGeom>
          <a:noFill/>
        </p:spPr>
        <p:txBody>
          <a:bodyPr wrap="square" lIns="0" tIns="0" rIns="0" bIns="0" anchor="t">
            <a:spAutoFit/>
          </a:bodyPr>
          <a:lstStyle/>
          <a:p>
            <a:pPr defTabSz="685800"/>
            <a:r>
              <a:rPr sz="1500" dirty="0">
                <a:solidFill>
                  <a:srgbClr val="16232E"/>
                </a:solidFill>
                <a:latin typeface="Aptos" panose="020B0004020202020204" pitchFamily="34" charset="0"/>
              </a:rPr>
              <a:t>Chi fa </a:t>
            </a:r>
            <a:r>
              <a:rPr sz="1500" dirty="0" err="1">
                <a:solidFill>
                  <a:srgbClr val="16232E"/>
                </a:solidFill>
                <a:latin typeface="Aptos" panose="020B0004020202020204" pitchFamily="34" charset="0"/>
              </a:rPr>
              <a:t>volontariato</a:t>
            </a:r>
            <a:r>
              <a:rPr sz="1500" dirty="0">
                <a:solidFill>
                  <a:srgbClr val="16232E"/>
                </a:solidFill>
                <a:latin typeface="Aptos" panose="020B0004020202020204" pitchFamily="34" charset="0"/>
              </a:rPr>
              <a:t> — il 30% del </a:t>
            </a:r>
            <a:r>
              <a:rPr sz="1500" dirty="0" err="1">
                <a:solidFill>
                  <a:srgbClr val="16232E"/>
                </a:solidFill>
                <a:latin typeface="Aptos" panose="020B0004020202020204" pitchFamily="34" charset="0"/>
              </a:rPr>
              <a:t>campione</a:t>
            </a:r>
            <a:r>
              <a:rPr sz="1500" dirty="0">
                <a:solidFill>
                  <a:srgbClr val="16232E"/>
                </a:solidFill>
                <a:latin typeface="Aptos" panose="020B0004020202020204" pitchFamily="34" charset="0"/>
              </a:rPr>
              <a:t> — ha un </a:t>
            </a:r>
            <a:r>
              <a:rPr sz="1500" dirty="0" err="1">
                <a:solidFill>
                  <a:srgbClr val="16232E"/>
                </a:solidFill>
                <a:latin typeface="Aptos" panose="020B0004020202020204" pitchFamily="34" charset="0"/>
              </a:rPr>
              <a:t>profilo</a:t>
            </a:r>
            <a:r>
              <a:rPr sz="1500" dirty="0">
                <a:solidFill>
                  <a:srgbClr val="16232E"/>
                </a:solidFill>
                <a:latin typeface="Aptos" panose="020B0004020202020204" pitchFamily="34" charset="0"/>
              </a:rPr>
              <a:t> </a:t>
            </a:r>
            <a:r>
              <a:rPr sz="1500" dirty="0" err="1">
                <a:solidFill>
                  <a:srgbClr val="16232E"/>
                </a:solidFill>
                <a:latin typeface="Aptos" panose="020B0004020202020204" pitchFamily="34" charset="0"/>
              </a:rPr>
              <a:t>definito</a:t>
            </a:r>
            <a:r>
              <a:rPr sz="1500" dirty="0">
                <a:solidFill>
                  <a:srgbClr val="16232E"/>
                </a:solidFill>
                <a:latin typeface="Aptos" panose="020B0004020202020204" pitchFamily="34" charset="0"/>
              </a:rPr>
              <a:t>: </a:t>
            </a:r>
            <a:r>
              <a:rPr sz="1500" b="1" dirty="0" err="1">
                <a:solidFill>
                  <a:srgbClr val="00754A"/>
                </a:solidFill>
                <a:latin typeface="Aptos" panose="020B0004020202020204" pitchFamily="34" charset="0"/>
              </a:rPr>
              <a:t>più</a:t>
            </a:r>
            <a:r>
              <a:rPr sz="1500" b="1" dirty="0">
                <a:solidFill>
                  <a:srgbClr val="00754A"/>
                </a:solidFill>
                <a:latin typeface="Aptos" panose="020B0004020202020204" pitchFamily="34" charset="0"/>
              </a:rPr>
              <a:t> </a:t>
            </a:r>
            <a:r>
              <a:rPr sz="1500" b="1" dirty="0" err="1">
                <a:solidFill>
                  <a:srgbClr val="00754A"/>
                </a:solidFill>
                <a:latin typeface="Aptos" panose="020B0004020202020204" pitchFamily="34" charset="0"/>
              </a:rPr>
              <a:t>istruito</a:t>
            </a:r>
            <a:r>
              <a:rPr sz="1500" b="1" dirty="0">
                <a:solidFill>
                  <a:srgbClr val="00754A"/>
                </a:solidFill>
                <a:latin typeface="Aptos" panose="020B0004020202020204" pitchFamily="34" charset="0"/>
              </a:rPr>
              <a:t>, </a:t>
            </a:r>
            <a:r>
              <a:rPr sz="1500" b="1" dirty="0" err="1">
                <a:solidFill>
                  <a:srgbClr val="00754A"/>
                </a:solidFill>
                <a:latin typeface="Aptos" panose="020B0004020202020204" pitchFamily="34" charset="0"/>
              </a:rPr>
              <a:t>più</a:t>
            </a:r>
            <a:r>
              <a:rPr sz="1500" b="1" dirty="0">
                <a:solidFill>
                  <a:srgbClr val="00754A"/>
                </a:solidFill>
                <a:latin typeface="Aptos" panose="020B0004020202020204" pitchFamily="34" charset="0"/>
              </a:rPr>
              <a:t> </a:t>
            </a:r>
            <a:r>
              <a:rPr sz="1500" b="1" dirty="0" err="1">
                <a:solidFill>
                  <a:srgbClr val="00754A"/>
                </a:solidFill>
                <a:latin typeface="Aptos" panose="020B0004020202020204" pitchFamily="34" charset="0"/>
              </a:rPr>
              <a:t>spesso</a:t>
            </a:r>
            <a:r>
              <a:rPr sz="1500" b="1" dirty="0">
                <a:solidFill>
                  <a:srgbClr val="00754A"/>
                </a:solidFill>
                <a:latin typeface="Aptos" panose="020B0004020202020204" pitchFamily="34" charset="0"/>
              </a:rPr>
              <a:t> dal </a:t>
            </a:r>
            <a:r>
              <a:rPr sz="1500" b="1" dirty="0" err="1">
                <a:solidFill>
                  <a:srgbClr val="00754A"/>
                </a:solidFill>
                <a:latin typeface="Aptos" panose="020B0004020202020204" pitchFamily="34" charset="0"/>
              </a:rPr>
              <a:t>settore</a:t>
            </a:r>
            <a:r>
              <a:rPr sz="1500" b="1" dirty="0">
                <a:solidFill>
                  <a:srgbClr val="00754A"/>
                </a:solidFill>
                <a:latin typeface="Aptos" panose="020B0004020202020204" pitchFamily="34" charset="0"/>
              </a:rPr>
              <a:t> </a:t>
            </a:r>
            <a:r>
              <a:rPr sz="1500" b="1" dirty="0" err="1">
                <a:solidFill>
                  <a:srgbClr val="00754A"/>
                </a:solidFill>
                <a:latin typeface="Aptos" panose="020B0004020202020204" pitchFamily="34" charset="0"/>
              </a:rPr>
              <a:t>pubblico</a:t>
            </a:r>
            <a:r>
              <a:rPr sz="1500" b="1" dirty="0">
                <a:solidFill>
                  <a:srgbClr val="00754A"/>
                </a:solidFill>
                <a:latin typeface="Aptos" panose="020B0004020202020204" pitchFamily="34" charset="0"/>
              </a:rPr>
              <a:t>, un po' </a:t>
            </a:r>
            <a:r>
              <a:rPr sz="1500" b="1" dirty="0" err="1">
                <a:solidFill>
                  <a:srgbClr val="00754A"/>
                </a:solidFill>
                <a:latin typeface="Aptos" panose="020B0004020202020204" pitchFamily="34" charset="0"/>
              </a:rPr>
              <a:t>più</a:t>
            </a:r>
            <a:r>
              <a:rPr sz="1500" b="1" dirty="0">
                <a:solidFill>
                  <a:srgbClr val="00754A"/>
                </a:solidFill>
                <a:latin typeface="Aptos" panose="020B0004020202020204" pitchFamily="34" charset="0"/>
              </a:rPr>
              <a:t> </a:t>
            </a:r>
            <a:r>
              <a:rPr sz="1500" b="1" dirty="0" err="1">
                <a:solidFill>
                  <a:srgbClr val="00754A"/>
                </a:solidFill>
                <a:latin typeface="Aptos" panose="020B0004020202020204" pitchFamily="34" charset="0"/>
              </a:rPr>
              <a:t>anziano</a:t>
            </a:r>
            <a:r>
              <a:rPr sz="1500" dirty="0">
                <a:solidFill>
                  <a:srgbClr val="16232E"/>
                </a:solidFill>
                <a:latin typeface="Aptos" panose="020B0004020202020204" pitchFamily="34" charset="0"/>
              </a:rPr>
              <a:t>, e mosso dal senso di </a:t>
            </a:r>
            <a:r>
              <a:rPr sz="1500" dirty="0" err="1">
                <a:solidFill>
                  <a:srgbClr val="16232E"/>
                </a:solidFill>
                <a:latin typeface="Aptos" panose="020B0004020202020204" pitchFamily="34" charset="0"/>
              </a:rPr>
              <a:t>utilità</a:t>
            </a:r>
            <a:r>
              <a:rPr lang="en-US" sz="1500" dirty="0">
                <a:solidFill>
                  <a:srgbClr val="16232E"/>
                </a:solidFill>
                <a:latin typeface="Aptos" panose="020B0004020202020204" pitchFamily="34" charset="0"/>
              </a:rPr>
              <a:t> </a:t>
            </a:r>
            <a:r>
              <a:rPr lang="en-US" sz="1500" dirty="0" err="1">
                <a:solidFill>
                  <a:srgbClr val="16232E"/>
                </a:solidFill>
                <a:latin typeface="Aptos" panose="020B0004020202020204" pitchFamily="34" charset="0"/>
              </a:rPr>
              <a:t>sociale</a:t>
            </a:r>
            <a:r>
              <a:rPr lang="en-US" sz="1500" dirty="0">
                <a:solidFill>
                  <a:srgbClr val="16232E"/>
                </a:solidFill>
                <a:latin typeface="Aptos" panose="020B0004020202020204" pitchFamily="34" charset="0"/>
              </a:rPr>
              <a:t> </a:t>
            </a:r>
            <a:endParaRPr sz="1500" dirty="0">
              <a:solidFill>
                <a:srgbClr val="16232E"/>
              </a:solidFill>
              <a:latin typeface="Aptos" panose="020B0004020202020204" pitchFamily="34" charset="0"/>
            </a:endParaRPr>
          </a:p>
        </p:txBody>
      </p:sp>
      <p:sp>
        <p:nvSpPr>
          <p:cNvPr id="5" name="Rounded Rectangle 4"/>
          <p:cNvSpPr/>
          <p:nvPr/>
        </p:nvSpPr>
        <p:spPr>
          <a:xfrm>
            <a:off x="495300" y="2268026"/>
            <a:ext cx="4903470" cy="3223260"/>
          </a:xfrm>
          <a:prstGeom prst="roundRect">
            <a:avLst>
              <a:gd name="adj" fmla="val 4500"/>
            </a:avLst>
          </a:prstGeom>
          <a:solidFill>
            <a:srgbClr val="F2F1EE"/>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800"/>
            <a:endParaRPr>
              <a:solidFill>
                <a:prstClr val="white"/>
              </a:solidFill>
              <a:latin typeface="Aptos" panose="020B0004020202020204" pitchFamily="34" charset="0"/>
            </a:endParaRPr>
          </a:p>
        </p:txBody>
      </p:sp>
      <p:sp>
        <p:nvSpPr>
          <p:cNvPr id="6" name="TextBox 5"/>
          <p:cNvSpPr txBox="1"/>
          <p:nvPr/>
        </p:nvSpPr>
        <p:spPr>
          <a:xfrm>
            <a:off x="769620" y="2460051"/>
            <a:ext cx="4354830" cy="276999"/>
          </a:xfrm>
          <a:prstGeom prst="rect">
            <a:avLst/>
          </a:prstGeom>
          <a:noFill/>
        </p:spPr>
        <p:txBody>
          <a:bodyPr wrap="square" lIns="0" tIns="0" rIns="0" bIns="0" anchor="t">
            <a:spAutoFit/>
          </a:bodyPr>
          <a:lstStyle/>
          <a:p>
            <a:pPr defTabSz="685800"/>
            <a:r>
              <a:rPr b="1">
                <a:solidFill>
                  <a:srgbClr val="1F3B54"/>
                </a:solidFill>
                <a:latin typeface="Aptos" panose="020B0004020202020204" pitchFamily="34" charset="0"/>
              </a:rPr>
              <a:t>SOCIO-ANAGRAFICA</a:t>
            </a:r>
          </a:p>
        </p:txBody>
      </p:sp>
      <p:sp>
        <p:nvSpPr>
          <p:cNvPr id="7" name="TextBox 6"/>
          <p:cNvSpPr txBox="1"/>
          <p:nvPr/>
        </p:nvSpPr>
        <p:spPr>
          <a:xfrm>
            <a:off x="769620" y="2919537"/>
            <a:ext cx="2177415" cy="276999"/>
          </a:xfrm>
          <a:prstGeom prst="rect">
            <a:avLst/>
          </a:prstGeom>
          <a:noFill/>
        </p:spPr>
        <p:txBody>
          <a:bodyPr wrap="square" lIns="0" tIns="0" rIns="0" bIns="0" anchor="t">
            <a:spAutoFit/>
          </a:bodyPr>
          <a:lstStyle/>
          <a:p>
            <a:pPr defTabSz="685800"/>
            <a:r>
              <a:rPr b="1">
                <a:solidFill>
                  <a:srgbClr val="00754A"/>
                </a:solidFill>
                <a:latin typeface="Aptos" panose="020B0004020202020204" pitchFamily="34" charset="0"/>
              </a:rPr>
              <a:t>‌27%</a:t>
            </a:r>
          </a:p>
        </p:txBody>
      </p:sp>
      <p:sp>
        <p:nvSpPr>
          <p:cNvPr id="8" name="TextBox 7"/>
          <p:cNvSpPr txBox="1"/>
          <p:nvPr/>
        </p:nvSpPr>
        <p:spPr>
          <a:xfrm>
            <a:off x="769620" y="3413313"/>
            <a:ext cx="2177415" cy="276999"/>
          </a:xfrm>
          <a:prstGeom prst="rect">
            <a:avLst/>
          </a:prstGeom>
          <a:noFill/>
        </p:spPr>
        <p:txBody>
          <a:bodyPr wrap="square" lIns="0" tIns="0" rIns="0" bIns="0" anchor="t">
            <a:spAutoFit/>
          </a:bodyPr>
          <a:lstStyle/>
          <a:p>
            <a:pPr defTabSz="685800"/>
            <a:r>
              <a:rPr b="1">
                <a:solidFill>
                  <a:srgbClr val="16232E"/>
                </a:solidFill>
                <a:latin typeface="Aptos" panose="020B0004020202020204" pitchFamily="34" charset="0"/>
              </a:rPr>
              <a:t>Laurea o più</a:t>
            </a:r>
          </a:p>
        </p:txBody>
      </p:sp>
      <p:sp>
        <p:nvSpPr>
          <p:cNvPr id="9" name="TextBox 8"/>
          <p:cNvSpPr txBox="1"/>
          <p:nvPr/>
        </p:nvSpPr>
        <p:spPr>
          <a:xfrm>
            <a:off x="769620" y="3639627"/>
            <a:ext cx="2177415" cy="276999"/>
          </a:xfrm>
          <a:prstGeom prst="rect">
            <a:avLst/>
          </a:prstGeom>
          <a:noFill/>
        </p:spPr>
        <p:txBody>
          <a:bodyPr wrap="square" lIns="0" tIns="0" rIns="0" bIns="0" anchor="t">
            <a:spAutoFit/>
          </a:bodyPr>
          <a:lstStyle/>
          <a:p>
            <a:pPr defTabSz="685800"/>
            <a:r>
              <a:rPr>
                <a:solidFill>
                  <a:srgbClr val="6B7A87"/>
                </a:solidFill>
                <a:latin typeface="Aptos" panose="020B0004020202020204" pitchFamily="34" charset="0"/>
              </a:rPr>
              <a:t>campione: 21%</a:t>
            </a:r>
          </a:p>
        </p:txBody>
      </p:sp>
      <p:sp>
        <p:nvSpPr>
          <p:cNvPr id="10" name="TextBox 9"/>
          <p:cNvSpPr txBox="1"/>
          <p:nvPr/>
        </p:nvSpPr>
        <p:spPr>
          <a:xfrm>
            <a:off x="3015615" y="2919537"/>
            <a:ext cx="2177415" cy="276999"/>
          </a:xfrm>
          <a:prstGeom prst="rect">
            <a:avLst/>
          </a:prstGeom>
          <a:noFill/>
        </p:spPr>
        <p:txBody>
          <a:bodyPr wrap="square" lIns="0" tIns="0" rIns="0" bIns="0" anchor="t">
            <a:spAutoFit/>
          </a:bodyPr>
          <a:lstStyle/>
          <a:p>
            <a:pPr defTabSz="685800"/>
            <a:r>
              <a:rPr b="1">
                <a:solidFill>
                  <a:srgbClr val="00754A"/>
                </a:solidFill>
                <a:latin typeface="Aptos" panose="020B0004020202020204" pitchFamily="34" charset="0"/>
              </a:rPr>
              <a:t>‌39%</a:t>
            </a:r>
          </a:p>
        </p:txBody>
      </p:sp>
      <p:sp>
        <p:nvSpPr>
          <p:cNvPr id="11" name="TextBox 10"/>
          <p:cNvSpPr txBox="1"/>
          <p:nvPr/>
        </p:nvSpPr>
        <p:spPr>
          <a:xfrm>
            <a:off x="3015615" y="3413313"/>
            <a:ext cx="2177415" cy="276999"/>
          </a:xfrm>
          <a:prstGeom prst="rect">
            <a:avLst/>
          </a:prstGeom>
          <a:noFill/>
        </p:spPr>
        <p:txBody>
          <a:bodyPr wrap="square" lIns="0" tIns="0" rIns="0" bIns="0" anchor="t">
            <a:spAutoFit/>
          </a:bodyPr>
          <a:lstStyle/>
          <a:p>
            <a:pPr defTabSz="685800"/>
            <a:r>
              <a:rPr b="1">
                <a:solidFill>
                  <a:srgbClr val="16232E"/>
                </a:solidFill>
                <a:latin typeface="Aptos" panose="020B0004020202020204" pitchFamily="34" charset="0"/>
              </a:rPr>
              <a:t>Ex settore pubblico</a:t>
            </a:r>
          </a:p>
        </p:txBody>
      </p:sp>
      <p:sp>
        <p:nvSpPr>
          <p:cNvPr id="12" name="TextBox 11"/>
          <p:cNvSpPr txBox="1"/>
          <p:nvPr/>
        </p:nvSpPr>
        <p:spPr>
          <a:xfrm>
            <a:off x="3015615" y="3639627"/>
            <a:ext cx="2177415" cy="276999"/>
          </a:xfrm>
          <a:prstGeom prst="rect">
            <a:avLst/>
          </a:prstGeom>
          <a:noFill/>
        </p:spPr>
        <p:txBody>
          <a:bodyPr wrap="square" lIns="0" tIns="0" rIns="0" bIns="0" anchor="t">
            <a:spAutoFit/>
          </a:bodyPr>
          <a:lstStyle/>
          <a:p>
            <a:pPr defTabSz="685800"/>
            <a:r>
              <a:rPr>
                <a:solidFill>
                  <a:srgbClr val="6B7A87"/>
                </a:solidFill>
                <a:latin typeface="Aptos" panose="020B0004020202020204" pitchFamily="34" charset="0"/>
              </a:rPr>
              <a:t>campione: 34%</a:t>
            </a:r>
          </a:p>
        </p:txBody>
      </p:sp>
      <p:sp>
        <p:nvSpPr>
          <p:cNvPr id="13" name="TextBox 12"/>
          <p:cNvSpPr txBox="1"/>
          <p:nvPr/>
        </p:nvSpPr>
        <p:spPr>
          <a:xfrm>
            <a:off x="769620" y="4188267"/>
            <a:ext cx="2177415" cy="276999"/>
          </a:xfrm>
          <a:prstGeom prst="rect">
            <a:avLst/>
          </a:prstGeom>
          <a:noFill/>
        </p:spPr>
        <p:txBody>
          <a:bodyPr wrap="square" lIns="0" tIns="0" rIns="0" bIns="0" anchor="t">
            <a:spAutoFit/>
          </a:bodyPr>
          <a:lstStyle/>
          <a:p>
            <a:pPr defTabSz="685800"/>
            <a:r>
              <a:rPr b="1">
                <a:solidFill>
                  <a:srgbClr val="00754A"/>
                </a:solidFill>
                <a:latin typeface="Aptos" panose="020B0004020202020204" pitchFamily="34" charset="0"/>
              </a:rPr>
              <a:t>‌47%</a:t>
            </a:r>
          </a:p>
        </p:txBody>
      </p:sp>
      <p:sp>
        <p:nvSpPr>
          <p:cNvPr id="14" name="TextBox 13"/>
          <p:cNvSpPr txBox="1"/>
          <p:nvPr/>
        </p:nvSpPr>
        <p:spPr>
          <a:xfrm>
            <a:off x="769620" y="4682043"/>
            <a:ext cx="2177415" cy="276999"/>
          </a:xfrm>
          <a:prstGeom prst="rect">
            <a:avLst/>
          </a:prstGeom>
          <a:noFill/>
        </p:spPr>
        <p:txBody>
          <a:bodyPr wrap="square" lIns="0" tIns="0" rIns="0" bIns="0" anchor="t">
            <a:spAutoFit/>
          </a:bodyPr>
          <a:lstStyle/>
          <a:p>
            <a:pPr defTabSz="685800"/>
            <a:r>
              <a:rPr b="1">
                <a:solidFill>
                  <a:srgbClr val="16232E"/>
                </a:solidFill>
                <a:latin typeface="Aptos" panose="020B0004020202020204" pitchFamily="34" charset="0"/>
              </a:rPr>
              <a:t>Donne</a:t>
            </a:r>
          </a:p>
        </p:txBody>
      </p:sp>
      <p:sp>
        <p:nvSpPr>
          <p:cNvPr id="15" name="TextBox 14"/>
          <p:cNvSpPr txBox="1"/>
          <p:nvPr/>
        </p:nvSpPr>
        <p:spPr>
          <a:xfrm>
            <a:off x="769620" y="4908357"/>
            <a:ext cx="2177415" cy="276999"/>
          </a:xfrm>
          <a:prstGeom prst="rect">
            <a:avLst/>
          </a:prstGeom>
          <a:noFill/>
        </p:spPr>
        <p:txBody>
          <a:bodyPr wrap="square" lIns="0" tIns="0" rIns="0" bIns="0" anchor="t">
            <a:spAutoFit/>
          </a:bodyPr>
          <a:lstStyle/>
          <a:p>
            <a:pPr defTabSz="685800"/>
            <a:r>
              <a:rPr>
                <a:solidFill>
                  <a:srgbClr val="6B7A87"/>
                </a:solidFill>
                <a:latin typeface="Aptos" panose="020B0004020202020204" pitchFamily="34" charset="0"/>
              </a:rPr>
              <a:t>campione: 44%</a:t>
            </a:r>
          </a:p>
        </p:txBody>
      </p:sp>
      <p:sp>
        <p:nvSpPr>
          <p:cNvPr id="16" name="TextBox 15"/>
          <p:cNvSpPr txBox="1"/>
          <p:nvPr/>
        </p:nvSpPr>
        <p:spPr>
          <a:xfrm>
            <a:off x="3015615" y="4188267"/>
            <a:ext cx="2177415" cy="276999"/>
          </a:xfrm>
          <a:prstGeom prst="rect">
            <a:avLst/>
          </a:prstGeom>
          <a:noFill/>
        </p:spPr>
        <p:txBody>
          <a:bodyPr wrap="square" lIns="0" tIns="0" rIns="0" bIns="0" anchor="t">
            <a:spAutoFit/>
          </a:bodyPr>
          <a:lstStyle/>
          <a:p>
            <a:pPr defTabSz="685800"/>
            <a:r>
              <a:rPr b="1">
                <a:solidFill>
                  <a:srgbClr val="00754A"/>
                </a:solidFill>
                <a:latin typeface="Aptos" panose="020B0004020202020204" pitchFamily="34" charset="0"/>
              </a:rPr>
              <a:t>‌44%</a:t>
            </a:r>
          </a:p>
        </p:txBody>
      </p:sp>
      <p:sp>
        <p:nvSpPr>
          <p:cNvPr id="17" name="TextBox 16"/>
          <p:cNvSpPr txBox="1"/>
          <p:nvPr/>
        </p:nvSpPr>
        <p:spPr>
          <a:xfrm>
            <a:off x="3015615" y="4682043"/>
            <a:ext cx="2177415" cy="276999"/>
          </a:xfrm>
          <a:prstGeom prst="rect">
            <a:avLst/>
          </a:prstGeom>
          <a:noFill/>
        </p:spPr>
        <p:txBody>
          <a:bodyPr wrap="square" lIns="0" tIns="0" rIns="0" bIns="0" anchor="t">
            <a:spAutoFit/>
          </a:bodyPr>
          <a:lstStyle/>
          <a:p>
            <a:pPr defTabSz="685800"/>
            <a:r>
              <a:rPr b="1">
                <a:solidFill>
                  <a:srgbClr val="16232E"/>
                </a:solidFill>
                <a:latin typeface="Aptos" panose="020B0004020202020204" pitchFamily="34" charset="0"/>
              </a:rPr>
              <a:t>Ha 70–74 anni</a:t>
            </a:r>
          </a:p>
        </p:txBody>
      </p:sp>
      <p:sp>
        <p:nvSpPr>
          <p:cNvPr id="18" name="TextBox 17"/>
          <p:cNvSpPr txBox="1"/>
          <p:nvPr/>
        </p:nvSpPr>
        <p:spPr>
          <a:xfrm>
            <a:off x="3015615" y="4908357"/>
            <a:ext cx="2177415" cy="276999"/>
          </a:xfrm>
          <a:prstGeom prst="rect">
            <a:avLst/>
          </a:prstGeom>
          <a:noFill/>
        </p:spPr>
        <p:txBody>
          <a:bodyPr wrap="square" lIns="0" tIns="0" rIns="0" bIns="0" anchor="t">
            <a:spAutoFit/>
          </a:bodyPr>
          <a:lstStyle/>
          <a:p>
            <a:pPr defTabSz="685800"/>
            <a:r>
              <a:rPr>
                <a:solidFill>
                  <a:srgbClr val="6B7A87"/>
                </a:solidFill>
                <a:latin typeface="Aptos" panose="020B0004020202020204" pitchFamily="34" charset="0"/>
              </a:rPr>
              <a:t>campione: 38%</a:t>
            </a:r>
          </a:p>
        </p:txBody>
      </p:sp>
      <p:sp>
        <p:nvSpPr>
          <p:cNvPr id="23" name="Rounded Rectangle 22"/>
          <p:cNvSpPr/>
          <p:nvPr/>
        </p:nvSpPr>
        <p:spPr>
          <a:xfrm>
            <a:off x="7531735" y="2322970"/>
            <a:ext cx="3902076" cy="2383887"/>
          </a:xfrm>
          <a:prstGeom prst="roundRect">
            <a:avLst>
              <a:gd name="adj" fmla="val 4500"/>
            </a:avLst>
          </a:prstGeom>
          <a:solidFill>
            <a:srgbClr val="E7F2EC"/>
          </a:soli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800"/>
            <a:endParaRPr>
              <a:solidFill>
                <a:prstClr val="white"/>
              </a:solidFill>
              <a:latin typeface="Aptos" panose="020B0004020202020204" pitchFamily="34" charset="0"/>
            </a:endParaRPr>
          </a:p>
        </p:txBody>
      </p:sp>
      <p:sp>
        <p:nvSpPr>
          <p:cNvPr id="24" name="TextBox 23"/>
          <p:cNvSpPr txBox="1"/>
          <p:nvPr/>
        </p:nvSpPr>
        <p:spPr>
          <a:xfrm>
            <a:off x="7806054" y="2497339"/>
            <a:ext cx="6100900" cy="230832"/>
          </a:xfrm>
          <a:prstGeom prst="rect">
            <a:avLst/>
          </a:prstGeom>
          <a:noFill/>
        </p:spPr>
        <p:txBody>
          <a:bodyPr wrap="square" lIns="0" tIns="0" rIns="0" bIns="0" anchor="t">
            <a:spAutoFit/>
          </a:bodyPr>
          <a:lstStyle/>
          <a:p>
            <a:pPr defTabSz="685800"/>
            <a:r>
              <a:rPr sz="1500" b="1" dirty="0">
                <a:solidFill>
                  <a:srgbClr val="1F3B54"/>
                </a:solidFill>
                <a:latin typeface="Aptos" panose="020B0004020202020204" pitchFamily="34" charset="0"/>
              </a:rPr>
              <a:t>DOVE</a:t>
            </a:r>
          </a:p>
        </p:txBody>
      </p:sp>
      <p:sp>
        <p:nvSpPr>
          <p:cNvPr id="25" name="TextBox 24"/>
          <p:cNvSpPr txBox="1"/>
          <p:nvPr/>
        </p:nvSpPr>
        <p:spPr>
          <a:xfrm>
            <a:off x="7806054" y="2803028"/>
            <a:ext cx="3520440" cy="1615827"/>
          </a:xfrm>
          <a:prstGeom prst="rect">
            <a:avLst/>
          </a:prstGeom>
          <a:noFill/>
        </p:spPr>
        <p:txBody>
          <a:bodyPr wrap="square" lIns="0" tIns="0" rIns="0" bIns="0" anchor="t">
            <a:spAutoFit/>
          </a:bodyPr>
          <a:lstStyle/>
          <a:p>
            <a:pPr defTabSz="685800"/>
            <a:r>
              <a:rPr sz="1500" dirty="0" err="1">
                <a:solidFill>
                  <a:srgbClr val="16232E"/>
                </a:solidFill>
                <a:latin typeface="Aptos" panose="020B0004020202020204" pitchFamily="34" charset="0"/>
              </a:rPr>
              <a:t>Diffuso</a:t>
            </a:r>
            <a:r>
              <a:rPr sz="1500" dirty="0">
                <a:solidFill>
                  <a:srgbClr val="16232E"/>
                </a:solidFill>
                <a:latin typeface="Aptos" panose="020B0004020202020204" pitchFamily="34" charset="0"/>
              </a:rPr>
              <a:t> in modo </a:t>
            </a:r>
            <a:r>
              <a:rPr sz="1500" dirty="0" err="1">
                <a:solidFill>
                  <a:srgbClr val="16232E"/>
                </a:solidFill>
                <a:latin typeface="Aptos" panose="020B0004020202020204" pitchFamily="34" charset="0"/>
              </a:rPr>
              <a:t>omogeneo</a:t>
            </a:r>
            <a:r>
              <a:rPr sz="1500" dirty="0">
                <a:solidFill>
                  <a:srgbClr val="16232E"/>
                </a:solidFill>
                <a:latin typeface="Aptos" panose="020B0004020202020204" pitchFamily="34" charset="0"/>
              </a:rPr>
              <a:t> </a:t>
            </a:r>
            <a:r>
              <a:rPr sz="1500" dirty="0" err="1">
                <a:solidFill>
                  <a:srgbClr val="16232E"/>
                </a:solidFill>
                <a:latin typeface="Aptos" panose="020B0004020202020204" pitchFamily="34" charset="0"/>
              </a:rPr>
              <a:t>sul</a:t>
            </a:r>
            <a:r>
              <a:rPr sz="1500" dirty="0">
                <a:solidFill>
                  <a:srgbClr val="16232E"/>
                </a:solidFill>
                <a:latin typeface="Aptos" panose="020B0004020202020204" pitchFamily="34" charset="0"/>
              </a:rPr>
              <a:t> </a:t>
            </a:r>
            <a:r>
              <a:rPr sz="1500" dirty="0" err="1">
                <a:solidFill>
                  <a:srgbClr val="16232E"/>
                </a:solidFill>
                <a:latin typeface="Aptos" panose="020B0004020202020204" pitchFamily="34" charset="0"/>
              </a:rPr>
              <a:t>territorio</a:t>
            </a:r>
            <a:r>
              <a:rPr sz="1500" dirty="0">
                <a:solidFill>
                  <a:srgbClr val="16232E"/>
                </a:solidFill>
                <a:latin typeface="Aptos" panose="020B0004020202020204" pitchFamily="34" charset="0"/>
              </a:rPr>
              <a:t>: </a:t>
            </a:r>
            <a:endParaRPr lang="en-US" sz="1500" dirty="0">
              <a:solidFill>
                <a:srgbClr val="16232E"/>
              </a:solidFill>
              <a:latin typeface="Aptos" panose="020B0004020202020204" pitchFamily="34" charset="0"/>
            </a:endParaRPr>
          </a:p>
          <a:p>
            <a:pPr defTabSz="685800"/>
            <a:endParaRPr lang="en-US" sz="1500" dirty="0">
              <a:solidFill>
                <a:srgbClr val="16232E"/>
              </a:solidFill>
              <a:latin typeface="Aptos" panose="020B0004020202020204" pitchFamily="34" charset="0"/>
            </a:endParaRPr>
          </a:p>
          <a:p>
            <a:pPr defTabSz="685800"/>
            <a:r>
              <a:rPr lang="en-US" sz="1500" b="1" dirty="0">
                <a:solidFill>
                  <a:srgbClr val="00754A"/>
                </a:solidFill>
                <a:latin typeface="Aptos" panose="020B0004020202020204" pitchFamily="34" charset="0"/>
              </a:rPr>
              <a:t>P</a:t>
            </a:r>
            <a:r>
              <a:rPr sz="1500" b="1" dirty="0">
                <a:solidFill>
                  <a:srgbClr val="00754A"/>
                </a:solidFill>
                <a:latin typeface="Aptos" panose="020B0004020202020204" pitchFamily="34" charset="0"/>
              </a:rPr>
              <a:t>oli </a:t>
            </a:r>
            <a:r>
              <a:rPr sz="1500" b="1" dirty="0" err="1">
                <a:solidFill>
                  <a:srgbClr val="00754A"/>
                </a:solidFill>
                <a:latin typeface="Aptos" panose="020B0004020202020204" pitchFamily="34" charset="0"/>
              </a:rPr>
              <a:t>urbani</a:t>
            </a:r>
            <a:r>
              <a:rPr sz="1500" b="1" dirty="0">
                <a:solidFill>
                  <a:srgbClr val="00754A"/>
                </a:solidFill>
                <a:latin typeface="Aptos" panose="020B0004020202020204" pitchFamily="34" charset="0"/>
              </a:rPr>
              <a:t> 29% </a:t>
            </a:r>
            <a:endParaRPr lang="en-US" sz="1500" b="1" dirty="0">
              <a:solidFill>
                <a:srgbClr val="00754A"/>
              </a:solidFill>
              <a:latin typeface="Aptos" panose="020B0004020202020204" pitchFamily="34" charset="0"/>
            </a:endParaRPr>
          </a:p>
          <a:p>
            <a:pPr defTabSz="685800"/>
            <a:r>
              <a:rPr sz="1500" b="1" dirty="0">
                <a:solidFill>
                  <a:srgbClr val="00754A"/>
                </a:solidFill>
                <a:latin typeface="Aptos" panose="020B0004020202020204" pitchFamily="34" charset="0"/>
              </a:rPr>
              <a:t>≈ resto della Toscana 31%</a:t>
            </a:r>
            <a:endParaRPr lang="en-US" sz="1500" dirty="0">
              <a:solidFill>
                <a:srgbClr val="16232E"/>
              </a:solidFill>
              <a:latin typeface="Aptos" panose="020B0004020202020204" pitchFamily="34" charset="0"/>
            </a:endParaRPr>
          </a:p>
          <a:p>
            <a:pPr defTabSz="685800"/>
            <a:endParaRPr lang="en-US" sz="1500" dirty="0">
              <a:solidFill>
                <a:srgbClr val="16232E"/>
              </a:solidFill>
              <a:latin typeface="Aptos" panose="020B0004020202020204" pitchFamily="34" charset="0"/>
            </a:endParaRPr>
          </a:p>
          <a:p>
            <a:pPr defTabSz="685800"/>
            <a:r>
              <a:rPr sz="1500" dirty="0">
                <a:solidFill>
                  <a:srgbClr val="16232E"/>
                </a:solidFill>
                <a:latin typeface="Aptos" panose="020B0004020202020204" pitchFamily="34" charset="0"/>
              </a:rPr>
              <a:t> Punte in </a:t>
            </a:r>
            <a:r>
              <a:rPr sz="1500" dirty="0" err="1">
                <a:solidFill>
                  <a:srgbClr val="16232E"/>
                </a:solidFill>
                <a:latin typeface="Aptos" panose="020B0004020202020204" pitchFamily="34" charset="0"/>
              </a:rPr>
              <a:t>provincia</a:t>
            </a:r>
            <a:r>
              <a:rPr sz="1500" dirty="0">
                <a:solidFill>
                  <a:srgbClr val="16232E"/>
                </a:solidFill>
                <a:latin typeface="Aptos" panose="020B0004020202020204" pitchFamily="34" charset="0"/>
              </a:rPr>
              <a:t> di Siena, Pisa e Arezzo (~35%).</a:t>
            </a:r>
          </a:p>
        </p:txBody>
      </p:sp>
      <p:sp>
        <p:nvSpPr>
          <p:cNvPr id="26" name="TextBox 25"/>
          <p:cNvSpPr txBox="1"/>
          <p:nvPr/>
        </p:nvSpPr>
        <p:spPr>
          <a:xfrm>
            <a:off x="495301" y="7018020"/>
            <a:ext cx="11247119" cy="98168"/>
          </a:xfrm>
          <a:prstGeom prst="rect">
            <a:avLst/>
          </a:prstGeom>
          <a:noFill/>
        </p:spPr>
        <p:txBody>
          <a:bodyPr wrap="square" lIns="0" tIns="0" rIns="0" bIns="0" anchor="t">
            <a:spAutoFit/>
          </a:bodyPr>
          <a:lstStyle/>
          <a:p>
            <a:pPr defTabSz="685800"/>
            <a:r>
              <a:rPr sz="638">
                <a:solidFill>
                  <a:srgbClr val="6B7A87"/>
                </a:solidFill>
                <a:latin typeface="Aptos"/>
              </a:rPr>
              <a:t>Base: campione APP Toscana 60–74 anni; volontari N = 717 (30,3% del campione). Confronti con la media del campione. Motivazioni: medie su scala 1–5 (N=717). Geografia per comune di residenza (poli urbani = 13 centri principali).</a:t>
            </a:r>
          </a:p>
        </p:txBody>
      </p:sp>
    </p:spTree>
    <p:extLst>
      <p:ext uri="{BB962C8B-B14F-4D97-AF65-F5344CB8AC3E}">
        <p14:creationId xmlns:p14="http://schemas.microsoft.com/office/powerpoint/2010/main" val="26630178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sessions/confident-affectionate-ride/mnt/outputs/bg.png"/>
          <p:cNvPicPr>
            <a:picLocks noChangeAspect="1"/>
          </p:cNvPicPr>
          <p:nvPr/>
        </p:nvPicPr>
        <p:blipFill>
          <a:blip r:embed="rId3"/>
          <a:stretch>
            <a:fillRect/>
          </a:stretch>
        </p:blipFill>
        <p:spPr>
          <a:xfrm>
            <a:off x="0" y="0"/>
            <a:ext cx="12161520" cy="6858000"/>
          </a:xfrm>
          <a:prstGeom prst="rect">
            <a:avLst/>
          </a:prstGeom>
        </p:spPr>
      </p:pic>
      <p:sp>
        <p:nvSpPr>
          <p:cNvPr id="3" name="Text 0"/>
          <p:cNvSpPr/>
          <p:nvPr/>
        </p:nvSpPr>
        <p:spPr>
          <a:xfrm>
            <a:off x="594360" y="320040"/>
            <a:ext cx="10972800" cy="1051560"/>
          </a:xfrm>
          <a:prstGeom prst="rect">
            <a:avLst/>
          </a:prstGeom>
          <a:noFill/>
          <a:ln/>
        </p:spPr>
        <p:txBody>
          <a:bodyPr wrap="square" lIns="0" tIns="0" rIns="0" bIns="0" rtlCol="0" anchor="ctr"/>
          <a:lstStyle/>
          <a:p>
            <a:pPr defTabSz="685800">
              <a:lnSpc>
                <a:spcPct val="105000"/>
              </a:lnSpc>
            </a:pPr>
            <a:r>
              <a:rPr lang="en-US" sz="4050" b="1" dirty="0">
                <a:solidFill>
                  <a:srgbClr val="16232E"/>
                </a:solidFill>
                <a:latin typeface="Aptos" panose="020B0004020202020204" pitchFamily="34" charset="0"/>
                <a:ea typeface="Cambria" pitchFamily="34" charset="-122"/>
                <a:cs typeface="Cambria" pitchFamily="34" charset="-120"/>
              </a:rPr>
              <a:t>L'infrastruttura del volontariato: impegno civico ad alta intensità</a:t>
            </a:r>
            <a:endParaRPr lang="en-US" sz="4050" b="1" dirty="0">
              <a:solidFill>
                <a:prstClr val="black"/>
              </a:solidFill>
              <a:latin typeface="Aptos" panose="020B0004020202020204" pitchFamily="34" charset="0"/>
            </a:endParaRPr>
          </a:p>
        </p:txBody>
      </p:sp>
      <p:sp>
        <p:nvSpPr>
          <p:cNvPr id="5" name="Shape 2"/>
          <p:cNvSpPr/>
          <p:nvPr/>
        </p:nvSpPr>
        <p:spPr>
          <a:xfrm>
            <a:off x="466531" y="2148840"/>
            <a:ext cx="5659949" cy="2796384"/>
          </a:xfrm>
          <a:prstGeom prst="rect">
            <a:avLst/>
          </a:prstGeom>
          <a:solidFill>
            <a:srgbClr val="FFFFFF"/>
          </a:solidFill>
          <a:ln w="9525">
            <a:solidFill>
              <a:srgbClr val="C9D4DC"/>
            </a:solidFill>
            <a:prstDash val="solid"/>
          </a:ln>
        </p:spPr>
        <p:txBody>
          <a:bodyPr/>
          <a:lstStyle/>
          <a:p>
            <a:pPr defTabSz="685800"/>
            <a:endParaRPr lang="en-US" sz="2400">
              <a:solidFill>
                <a:prstClr val="black"/>
              </a:solidFill>
              <a:latin typeface="Aptos" panose="020B0004020202020204" pitchFamily="34" charset="0"/>
            </a:endParaRPr>
          </a:p>
        </p:txBody>
      </p:sp>
      <p:sp>
        <p:nvSpPr>
          <p:cNvPr id="6" name="Text 3"/>
          <p:cNvSpPr/>
          <p:nvPr/>
        </p:nvSpPr>
        <p:spPr>
          <a:xfrm>
            <a:off x="756922" y="2313432"/>
            <a:ext cx="4983480" cy="320040"/>
          </a:xfrm>
          <a:prstGeom prst="rect">
            <a:avLst/>
          </a:prstGeom>
          <a:noFill/>
          <a:ln/>
        </p:spPr>
        <p:txBody>
          <a:bodyPr wrap="square" lIns="0" tIns="0" rIns="0" bIns="0" rtlCol="0" anchor="ctr"/>
          <a:lstStyle/>
          <a:p>
            <a:pPr defTabSz="685800"/>
            <a:r>
              <a:rPr lang="en-US" sz="2100" b="1" dirty="0">
                <a:solidFill>
                  <a:srgbClr val="1F3B54"/>
                </a:solidFill>
                <a:latin typeface="Aptos" panose="020B0004020202020204" pitchFamily="34" charset="0"/>
                <a:ea typeface="Calibri" pitchFamily="34" charset="-122"/>
                <a:cs typeface="Calibri" pitchFamily="34" charset="-120"/>
              </a:rPr>
              <a:t>Dove si fa volontariato</a:t>
            </a:r>
            <a:endParaRPr lang="en-US" sz="2100" dirty="0">
              <a:solidFill>
                <a:prstClr val="black"/>
              </a:solidFill>
              <a:latin typeface="Aptos" panose="020B0004020202020204" pitchFamily="34" charset="0"/>
            </a:endParaRPr>
          </a:p>
        </p:txBody>
      </p:sp>
      <p:sp>
        <p:nvSpPr>
          <p:cNvPr id="7" name="Text 4"/>
          <p:cNvSpPr/>
          <p:nvPr/>
        </p:nvSpPr>
        <p:spPr>
          <a:xfrm>
            <a:off x="756922" y="2697480"/>
            <a:ext cx="2712720" cy="310896"/>
          </a:xfrm>
          <a:prstGeom prst="rect">
            <a:avLst/>
          </a:prstGeom>
          <a:noFill/>
          <a:ln/>
        </p:spPr>
        <p:txBody>
          <a:bodyPr wrap="square" lIns="0" tIns="0" rIns="0" bIns="0" rtlCol="0" anchor="ctr"/>
          <a:lstStyle/>
          <a:p>
            <a:pPr defTabSz="685800"/>
            <a:r>
              <a:rPr lang="en-US" sz="1500" dirty="0" err="1">
                <a:solidFill>
                  <a:srgbClr val="16232E"/>
                </a:solidFill>
                <a:latin typeface="Aptos" panose="020B0004020202020204" pitchFamily="34" charset="0"/>
                <a:ea typeface="Calibri" pitchFamily="34" charset="-122"/>
                <a:cs typeface="Calibri" pitchFamily="34" charset="-120"/>
              </a:rPr>
              <a:t>Associazione</a:t>
            </a:r>
            <a:r>
              <a:rPr lang="en-US" sz="1500" dirty="0">
                <a:solidFill>
                  <a:srgbClr val="16232E"/>
                </a:solidFill>
                <a:latin typeface="Aptos" panose="020B0004020202020204" pitchFamily="34" charset="0"/>
                <a:ea typeface="Calibri" pitchFamily="34" charset="-122"/>
                <a:cs typeface="Calibri" pitchFamily="34" charset="-120"/>
              </a:rPr>
              <a:t> di </a:t>
            </a:r>
            <a:r>
              <a:rPr lang="en-US" sz="1500" dirty="0" err="1">
                <a:solidFill>
                  <a:srgbClr val="16232E"/>
                </a:solidFill>
                <a:latin typeface="Aptos" panose="020B0004020202020204" pitchFamily="34" charset="0"/>
                <a:ea typeface="Calibri" pitchFamily="34" charset="-122"/>
                <a:cs typeface="Calibri" pitchFamily="34" charset="-120"/>
              </a:rPr>
              <a:t>volontariato</a:t>
            </a:r>
            <a:endParaRPr lang="en-US" sz="1500" dirty="0">
              <a:solidFill>
                <a:prstClr val="black"/>
              </a:solidFill>
              <a:latin typeface="Aptos" panose="020B0004020202020204" pitchFamily="34" charset="0"/>
            </a:endParaRPr>
          </a:p>
        </p:txBody>
      </p:sp>
      <p:sp>
        <p:nvSpPr>
          <p:cNvPr id="8" name="Shape 5"/>
          <p:cNvSpPr/>
          <p:nvPr/>
        </p:nvSpPr>
        <p:spPr>
          <a:xfrm>
            <a:off x="3154681" y="2743200"/>
            <a:ext cx="1707517" cy="219456"/>
          </a:xfrm>
          <a:prstGeom prst="rect">
            <a:avLst/>
          </a:prstGeom>
          <a:solidFill>
            <a:srgbClr val="00915A"/>
          </a:solidFill>
          <a:ln/>
        </p:spPr>
        <p:txBody>
          <a:bodyPr/>
          <a:lstStyle/>
          <a:p>
            <a:pPr defTabSz="685800"/>
            <a:endParaRPr lang="en-US" sz="2400">
              <a:solidFill>
                <a:prstClr val="black"/>
              </a:solidFill>
              <a:latin typeface="Aptos" panose="020B0004020202020204" pitchFamily="34" charset="0"/>
            </a:endParaRPr>
          </a:p>
        </p:txBody>
      </p:sp>
      <p:sp>
        <p:nvSpPr>
          <p:cNvPr id="9" name="Text 6"/>
          <p:cNvSpPr/>
          <p:nvPr/>
        </p:nvSpPr>
        <p:spPr>
          <a:xfrm>
            <a:off x="4953637" y="2697480"/>
            <a:ext cx="822960" cy="310896"/>
          </a:xfrm>
          <a:prstGeom prst="rect">
            <a:avLst/>
          </a:prstGeom>
          <a:noFill/>
          <a:ln/>
        </p:spPr>
        <p:txBody>
          <a:bodyPr wrap="square" lIns="0" tIns="0" rIns="0" bIns="0" rtlCol="0" anchor="ctr"/>
          <a:lstStyle/>
          <a:p>
            <a:pPr defTabSz="685800"/>
            <a:r>
              <a:rPr lang="en-US" sz="1500" b="1" dirty="0">
                <a:solidFill>
                  <a:srgbClr val="00915A"/>
                </a:solidFill>
                <a:latin typeface="Aptos" panose="020B0004020202020204" pitchFamily="34" charset="0"/>
                <a:ea typeface="Calibri" pitchFamily="34" charset="-122"/>
                <a:cs typeface="Calibri" pitchFamily="34" charset="-120"/>
              </a:rPr>
              <a:t>50,1%</a:t>
            </a:r>
            <a:endParaRPr lang="en-US" sz="1500" dirty="0">
              <a:solidFill>
                <a:prstClr val="black"/>
              </a:solidFill>
              <a:latin typeface="Aptos" panose="020B0004020202020204" pitchFamily="34" charset="0"/>
            </a:endParaRPr>
          </a:p>
        </p:txBody>
      </p:sp>
      <p:sp>
        <p:nvSpPr>
          <p:cNvPr id="10" name="Text 7"/>
          <p:cNvSpPr/>
          <p:nvPr/>
        </p:nvSpPr>
        <p:spPr>
          <a:xfrm>
            <a:off x="756922" y="3182112"/>
            <a:ext cx="2397758" cy="310896"/>
          </a:xfrm>
          <a:prstGeom prst="rect">
            <a:avLst/>
          </a:prstGeom>
          <a:noFill/>
          <a:ln/>
        </p:spPr>
        <p:txBody>
          <a:bodyPr wrap="square" lIns="0" tIns="0" rIns="0" bIns="0" rtlCol="0" anchor="ctr"/>
          <a:lstStyle/>
          <a:p>
            <a:pPr defTabSz="685800"/>
            <a:r>
              <a:rPr lang="en-US" sz="1500" dirty="0">
                <a:solidFill>
                  <a:srgbClr val="16232E"/>
                </a:solidFill>
                <a:latin typeface="Aptos" panose="020B0004020202020204" pitchFamily="34" charset="0"/>
                <a:ea typeface="Calibri" pitchFamily="34" charset="-122"/>
                <a:cs typeface="Calibri" pitchFamily="34" charset="-120"/>
              </a:rPr>
              <a:t>Partito politico o sindacato</a:t>
            </a:r>
            <a:endParaRPr lang="en-US" sz="1500" dirty="0">
              <a:solidFill>
                <a:prstClr val="black"/>
              </a:solidFill>
              <a:latin typeface="Aptos" panose="020B0004020202020204" pitchFamily="34" charset="0"/>
            </a:endParaRPr>
          </a:p>
        </p:txBody>
      </p:sp>
      <p:sp>
        <p:nvSpPr>
          <p:cNvPr id="11" name="Shape 8"/>
          <p:cNvSpPr/>
          <p:nvPr/>
        </p:nvSpPr>
        <p:spPr>
          <a:xfrm>
            <a:off x="3154680" y="3227832"/>
            <a:ext cx="1192876" cy="219456"/>
          </a:xfrm>
          <a:prstGeom prst="rect">
            <a:avLst/>
          </a:prstGeom>
          <a:solidFill>
            <a:srgbClr val="C0522D"/>
          </a:solidFill>
          <a:ln/>
        </p:spPr>
        <p:txBody>
          <a:bodyPr/>
          <a:lstStyle/>
          <a:p>
            <a:pPr defTabSz="685800"/>
            <a:endParaRPr lang="en-US" sz="2400">
              <a:solidFill>
                <a:prstClr val="black"/>
              </a:solidFill>
              <a:latin typeface="Aptos" panose="020B0004020202020204" pitchFamily="34" charset="0"/>
            </a:endParaRPr>
          </a:p>
        </p:txBody>
      </p:sp>
      <p:sp>
        <p:nvSpPr>
          <p:cNvPr id="12" name="Text 9"/>
          <p:cNvSpPr/>
          <p:nvPr/>
        </p:nvSpPr>
        <p:spPr>
          <a:xfrm>
            <a:off x="4438996" y="3182112"/>
            <a:ext cx="822960" cy="310896"/>
          </a:xfrm>
          <a:prstGeom prst="rect">
            <a:avLst/>
          </a:prstGeom>
          <a:noFill/>
          <a:ln/>
        </p:spPr>
        <p:txBody>
          <a:bodyPr wrap="square" lIns="0" tIns="0" rIns="0" bIns="0" rtlCol="0" anchor="ctr"/>
          <a:lstStyle/>
          <a:p>
            <a:pPr defTabSz="685800"/>
            <a:r>
              <a:rPr lang="en-US" sz="1500" b="1" dirty="0">
                <a:solidFill>
                  <a:srgbClr val="C0522D"/>
                </a:solidFill>
                <a:latin typeface="Aptos" panose="020B0004020202020204" pitchFamily="34" charset="0"/>
                <a:ea typeface="Calibri" pitchFamily="34" charset="-122"/>
                <a:cs typeface="Calibri" pitchFamily="34" charset="-120"/>
              </a:rPr>
              <a:t>35,0%</a:t>
            </a:r>
            <a:endParaRPr lang="en-US" sz="1500" dirty="0">
              <a:solidFill>
                <a:prstClr val="black"/>
              </a:solidFill>
              <a:latin typeface="Aptos" panose="020B0004020202020204" pitchFamily="34" charset="0"/>
            </a:endParaRPr>
          </a:p>
        </p:txBody>
      </p:sp>
      <p:sp>
        <p:nvSpPr>
          <p:cNvPr id="13" name="Text 10"/>
          <p:cNvSpPr/>
          <p:nvPr/>
        </p:nvSpPr>
        <p:spPr>
          <a:xfrm>
            <a:off x="756922" y="3666744"/>
            <a:ext cx="2397758" cy="310896"/>
          </a:xfrm>
          <a:prstGeom prst="rect">
            <a:avLst/>
          </a:prstGeom>
          <a:noFill/>
          <a:ln/>
        </p:spPr>
        <p:txBody>
          <a:bodyPr wrap="square" lIns="0" tIns="0" rIns="0" bIns="0" rtlCol="0" anchor="ctr"/>
          <a:lstStyle/>
          <a:p>
            <a:pPr defTabSz="685800"/>
            <a:r>
              <a:rPr lang="en-US" sz="1500" dirty="0">
                <a:solidFill>
                  <a:srgbClr val="16232E"/>
                </a:solidFill>
                <a:latin typeface="Aptos" panose="020B0004020202020204" pitchFamily="34" charset="0"/>
                <a:ea typeface="Calibri" pitchFamily="34" charset="-122"/>
                <a:cs typeface="Calibri" pitchFamily="34" charset="-120"/>
              </a:rPr>
              <a:t>Ente religioso</a:t>
            </a:r>
            <a:endParaRPr lang="en-US" sz="1500" dirty="0">
              <a:solidFill>
                <a:prstClr val="black"/>
              </a:solidFill>
              <a:latin typeface="Aptos" panose="020B0004020202020204" pitchFamily="34" charset="0"/>
            </a:endParaRPr>
          </a:p>
        </p:txBody>
      </p:sp>
      <p:sp>
        <p:nvSpPr>
          <p:cNvPr id="14" name="Shape 11"/>
          <p:cNvSpPr/>
          <p:nvPr/>
        </p:nvSpPr>
        <p:spPr>
          <a:xfrm>
            <a:off x="3154681" y="3712464"/>
            <a:ext cx="241983" cy="219456"/>
          </a:xfrm>
          <a:prstGeom prst="rect">
            <a:avLst/>
          </a:prstGeom>
          <a:solidFill>
            <a:srgbClr val="D6DEE3"/>
          </a:solidFill>
          <a:ln/>
        </p:spPr>
        <p:txBody>
          <a:bodyPr/>
          <a:lstStyle/>
          <a:p>
            <a:pPr defTabSz="685800"/>
            <a:endParaRPr lang="en-US" sz="2400">
              <a:solidFill>
                <a:prstClr val="black"/>
              </a:solidFill>
              <a:latin typeface="Aptos" panose="020B0004020202020204" pitchFamily="34" charset="0"/>
            </a:endParaRPr>
          </a:p>
        </p:txBody>
      </p:sp>
      <p:sp>
        <p:nvSpPr>
          <p:cNvPr id="15" name="Text 12"/>
          <p:cNvSpPr/>
          <p:nvPr/>
        </p:nvSpPr>
        <p:spPr>
          <a:xfrm>
            <a:off x="3488103" y="3666744"/>
            <a:ext cx="822960" cy="310896"/>
          </a:xfrm>
          <a:prstGeom prst="rect">
            <a:avLst/>
          </a:prstGeom>
          <a:noFill/>
          <a:ln/>
        </p:spPr>
        <p:txBody>
          <a:bodyPr wrap="square" lIns="0" tIns="0" rIns="0" bIns="0" rtlCol="0" anchor="ctr"/>
          <a:lstStyle/>
          <a:p>
            <a:pPr defTabSz="685800"/>
            <a:r>
              <a:rPr lang="en-US" sz="1500" b="1" dirty="0">
                <a:solidFill>
                  <a:srgbClr val="6B7A87"/>
                </a:solidFill>
                <a:latin typeface="Aptos" panose="020B0004020202020204" pitchFamily="34" charset="0"/>
                <a:ea typeface="Calibri" pitchFamily="34" charset="-122"/>
                <a:cs typeface="Calibri" pitchFamily="34" charset="-120"/>
              </a:rPr>
              <a:t>7,1%</a:t>
            </a:r>
            <a:endParaRPr lang="en-US" sz="1500" dirty="0">
              <a:solidFill>
                <a:prstClr val="black"/>
              </a:solidFill>
              <a:latin typeface="Aptos" panose="020B0004020202020204" pitchFamily="34" charset="0"/>
            </a:endParaRPr>
          </a:p>
        </p:txBody>
      </p:sp>
      <p:sp>
        <p:nvSpPr>
          <p:cNvPr id="16" name="Text 13"/>
          <p:cNvSpPr/>
          <p:nvPr/>
        </p:nvSpPr>
        <p:spPr>
          <a:xfrm>
            <a:off x="756922" y="4151376"/>
            <a:ext cx="2397758" cy="310896"/>
          </a:xfrm>
          <a:prstGeom prst="rect">
            <a:avLst/>
          </a:prstGeom>
          <a:noFill/>
          <a:ln/>
        </p:spPr>
        <p:txBody>
          <a:bodyPr wrap="square" lIns="0" tIns="0" rIns="0" bIns="0" rtlCol="0" anchor="ctr"/>
          <a:lstStyle/>
          <a:p>
            <a:pPr defTabSz="685800"/>
            <a:r>
              <a:rPr lang="en-US" sz="1500" dirty="0">
                <a:solidFill>
                  <a:srgbClr val="16232E"/>
                </a:solidFill>
                <a:latin typeface="Aptos" panose="020B0004020202020204" pitchFamily="34" charset="0"/>
                <a:ea typeface="Calibri" pitchFamily="34" charset="-122"/>
                <a:cs typeface="Calibri" pitchFamily="34" charset="-120"/>
              </a:rPr>
              <a:t>Gruppo informale di quartiere</a:t>
            </a:r>
            <a:endParaRPr lang="en-US" sz="1500" dirty="0">
              <a:solidFill>
                <a:prstClr val="black"/>
              </a:solidFill>
              <a:latin typeface="Aptos" panose="020B0004020202020204" pitchFamily="34" charset="0"/>
            </a:endParaRPr>
          </a:p>
        </p:txBody>
      </p:sp>
      <p:sp>
        <p:nvSpPr>
          <p:cNvPr id="17" name="Shape 14"/>
          <p:cNvSpPr/>
          <p:nvPr/>
        </p:nvSpPr>
        <p:spPr>
          <a:xfrm>
            <a:off x="3154680" y="4197096"/>
            <a:ext cx="180636" cy="219456"/>
          </a:xfrm>
          <a:prstGeom prst="rect">
            <a:avLst/>
          </a:prstGeom>
          <a:solidFill>
            <a:srgbClr val="D6DEE3"/>
          </a:solidFill>
          <a:ln/>
        </p:spPr>
        <p:txBody>
          <a:bodyPr/>
          <a:lstStyle/>
          <a:p>
            <a:pPr defTabSz="685800"/>
            <a:endParaRPr lang="en-US" sz="2400">
              <a:solidFill>
                <a:prstClr val="black"/>
              </a:solidFill>
              <a:latin typeface="Aptos" panose="020B0004020202020204" pitchFamily="34" charset="0"/>
            </a:endParaRPr>
          </a:p>
        </p:txBody>
      </p:sp>
      <p:sp>
        <p:nvSpPr>
          <p:cNvPr id="18" name="Text 15"/>
          <p:cNvSpPr/>
          <p:nvPr/>
        </p:nvSpPr>
        <p:spPr>
          <a:xfrm>
            <a:off x="3426756" y="4151376"/>
            <a:ext cx="822960" cy="310896"/>
          </a:xfrm>
          <a:prstGeom prst="rect">
            <a:avLst/>
          </a:prstGeom>
          <a:noFill/>
          <a:ln/>
        </p:spPr>
        <p:txBody>
          <a:bodyPr wrap="square" lIns="0" tIns="0" rIns="0" bIns="0" rtlCol="0" anchor="ctr"/>
          <a:lstStyle/>
          <a:p>
            <a:pPr defTabSz="685800"/>
            <a:r>
              <a:rPr lang="en-US" sz="1500" b="1" dirty="0">
                <a:solidFill>
                  <a:srgbClr val="6B7A87"/>
                </a:solidFill>
                <a:latin typeface="Aptos" panose="020B0004020202020204" pitchFamily="34" charset="0"/>
                <a:ea typeface="Calibri" pitchFamily="34" charset="-122"/>
                <a:cs typeface="Calibri" pitchFamily="34" charset="-120"/>
              </a:rPr>
              <a:t>5,3%</a:t>
            </a:r>
            <a:endParaRPr lang="en-US" sz="1500" dirty="0">
              <a:solidFill>
                <a:prstClr val="black"/>
              </a:solidFill>
              <a:latin typeface="Aptos" panose="020B0004020202020204" pitchFamily="34" charset="0"/>
            </a:endParaRPr>
          </a:p>
        </p:txBody>
      </p:sp>
      <p:sp>
        <p:nvSpPr>
          <p:cNvPr id="19" name="Shape 16"/>
          <p:cNvSpPr/>
          <p:nvPr/>
        </p:nvSpPr>
        <p:spPr>
          <a:xfrm>
            <a:off x="6217920" y="2148840"/>
            <a:ext cx="5349240" cy="1207008"/>
          </a:xfrm>
          <a:prstGeom prst="rect">
            <a:avLst/>
          </a:prstGeom>
          <a:solidFill>
            <a:srgbClr val="FFFFFF"/>
          </a:solidFill>
          <a:ln w="9525">
            <a:solidFill>
              <a:srgbClr val="C9D4DC"/>
            </a:solidFill>
            <a:prstDash val="solid"/>
          </a:ln>
        </p:spPr>
        <p:txBody>
          <a:bodyPr/>
          <a:lstStyle/>
          <a:p>
            <a:pPr defTabSz="685800"/>
            <a:endParaRPr lang="en-US" sz="2400">
              <a:solidFill>
                <a:prstClr val="black"/>
              </a:solidFill>
              <a:latin typeface="Aptos" panose="020B0004020202020204" pitchFamily="34" charset="0"/>
            </a:endParaRPr>
          </a:p>
        </p:txBody>
      </p:sp>
      <p:sp>
        <p:nvSpPr>
          <p:cNvPr id="20" name="Text 17"/>
          <p:cNvSpPr/>
          <p:nvPr/>
        </p:nvSpPr>
        <p:spPr>
          <a:xfrm>
            <a:off x="6492240" y="2313432"/>
            <a:ext cx="4800600" cy="320040"/>
          </a:xfrm>
          <a:prstGeom prst="rect">
            <a:avLst/>
          </a:prstGeom>
          <a:noFill/>
          <a:ln/>
        </p:spPr>
        <p:txBody>
          <a:bodyPr wrap="square" lIns="0" tIns="0" rIns="0" bIns="0" rtlCol="0" anchor="ctr"/>
          <a:lstStyle/>
          <a:p>
            <a:pPr defTabSz="685800"/>
            <a:r>
              <a:rPr lang="en-US" sz="2100" b="1" dirty="0">
                <a:solidFill>
                  <a:srgbClr val="1F3B54"/>
                </a:solidFill>
                <a:latin typeface="Aptos" panose="020B0004020202020204" pitchFamily="34" charset="0"/>
                <a:ea typeface="Calibri" pitchFamily="34" charset="-122"/>
                <a:cs typeface="Calibri" pitchFamily="34" charset="-120"/>
              </a:rPr>
              <a:t>Alta frequenza e intensità</a:t>
            </a:r>
            <a:endParaRPr lang="en-US" sz="2100" dirty="0">
              <a:solidFill>
                <a:prstClr val="black"/>
              </a:solidFill>
              <a:latin typeface="Aptos" panose="020B0004020202020204" pitchFamily="34" charset="0"/>
            </a:endParaRPr>
          </a:p>
        </p:txBody>
      </p:sp>
      <p:sp>
        <p:nvSpPr>
          <p:cNvPr id="21" name="Shape 18"/>
          <p:cNvSpPr/>
          <p:nvPr/>
        </p:nvSpPr>
        <p:spPr>
          <a:xfrm>
            <a:off x="6492240" y="2656332"/>
            <a:ext cx="4042105" cy="256032"/>
          </a:xfrm>
          <a:prstGeom prst="rect">
            <a:avLst/>
          </a:prstGeom>
          <a:solidFill>
            <a:srgbClr val="00915A"/>
          </a:solidFill>
          <a:ln/>
        </p:spPr>
        <p:txBody>
          <a:bodyPr/>
          <a:lstStyle/>
          <a:p>
            <a:pPr defTabSz="685800"/>
            <a:endParaRPr lang="en-US" sz="2400">
              <a:solidFill>
                <a:prstClr val="black"/>
              </a:solidFill>
              <a:latin typeface="Aptos" panose="020B0004020202020204" pitchFamily="34" charset="0"/>
            </a:endParaRPr>
          </a:p>
        </p:txBody>
      </p:sp>
      <p:sp>
        <p:nvSpPr>
          <p:cNvPr id="22" name="Shape 19"/>
          <p:cNvSpPr/>
          <p:nvPr/>
        </p:nvSpPr>
        <p:spPr>
          <a:xfrm>
            <a:off x="10534345" y="2656332"/>
            <a:ext cx="758495" cy="256032"/>
          </a:xfrm>
          <a:prstGeom prst="rect">
            <a:avLst/>
          </a:prstGeom>
          <a:solidFill>
            <a:srgbClr val="D6DEE3"/>
          </a:solidFill>
          <a:ln/>
        </p:spPr>
        <p:txBody>
          <a:bodyPr/>
          <a:lstStyle/>
          <a:p>
            <a:pPr defTabSz="685800"/>
            <a:endParaRPr lang="en-US" sz="2400">
              <a:solidFill>
                <a:prstClr val="black"/>
              </a:solidFill>
              <a:latin typeface="Aptos" panose="020B0004020202020204" pitchFamily="34" charset="0"/>
            </a:endParaRPr>
          </a:p>
        </p:txBody>
      </p:sp>
      <p:sp>
        <p:nvSpPr>
          <p:cNvPr id="23" name="Text 20"/>
          <p:cNvSpPr/>
          <p:nvPr/>
        </p:nvSpPr>
        <p:spPr>
          <a:xfrm>
            <a:off x="6629399" y="2656332"/>
            <a:ext cx="2743200" cy="256032"/>
          </a:xfrm>
          <a:prstGeom prst="rect">
            <a:avLst/>
          </a:prstGeom>
          <a:noFill/>
          <a:ln/>
        </p:spPr>
        <p:txBody>
          <a:bodyPr wrap="square" lIns="0" tIns="0" rIns="0" bIns="0" rtlCol="0" anchor="ctr"/>
          <a:lstStyle/>
          <a:p>
            <a:pPr defTabSz="685800"/>
            <a:r>
              <a:rPr lang="en-US" sz="1350" b="1" dirty="0">
                <a:solidFill>
                  <a:srgbClr val="FFFFFF"/>
                </a:solidFill>
                <a:latin typeface="Aptos" panose="020B0004020202020204" pitchFamily="34" charset="0"/>
                <a:ea typeface="Calibri" pitchFamily="34" charset="-122"/>
                <a:cs typeface="Calibri" pitchFamily="34" charset="-120"/>
              </a:rPr>
              <a:t>84,2% regolarmente</a:t>
            </a:r>
            <a:endParaRPr lang="en-US" sz="1350" dirty="0">
              <a:solidFill>
                <a:prstClr val="black"/>
              </a:solidFill>
              <a:latin typeface="Aptos" panose="020B0004020202020204" pitchFamily="34" charset="0"/>
            </a:endParaRPr>
          </a:p>
        </p:txBody>
      </p:sp>
      <p:sp>
        <p:nvSpPr>
          <p:cNvPr id="24" name="Text 21"/>
          <p:cNvSpPr/>
          <p:nvPr/>
        </p:nvSpPr>
        <p:spPr>
          <a:xfrm>
            <a:off x="6492240" y="2907792"/>
            <a:ext cx="4800600" cy="320040"/>
          </a:xfrm>
          <a:prstGeom prst="rect">
            <a:avLst/>
          </a:prstGeom>
          <a:noFill/>
          <a:ln/>
        </p:spPr>
        <p:txBody>
          <a:bodyPr wrap="square" lIns="0" tIns="0" rIns="0" bIns="0" rtlCol="0" anchor="ctr"/>
          <a:lstStyle/>
          <a:p>
            <a:pPr defTabSz="685800"/>
            <a:r>
              <a:rPr lang="en-US" sz="1350" dirty="0">
                <a:solidFill>
                  <a:srgbClr val="6B7A87"/>
                </a:solidFill>
                <a:latin typeface="Aptos" panose="020B0004020202020204" pitchFamily="34" charset="0"/>
                <a:ea typeface="Calibri" pitchFamily="34" charset="-122"/>
                <a:cs typeface="Calibri" pitchFamily="34" charset="-120"/>
              </a:rPr>
              <a:t>Almeno una volta a settimana. Il 68,6% supera le 5 ore.</a:t>
            </a:r>
            <a:endParaRPr lang="en-US" sz="1350" dirty="0">
              <a:solidFill>
                <a:prstClr val="black"/>
              </a:solidFill>
              <a:latin typeface="Aptos" panose="020B0004020202020204" pitchFamily="34" charset="0"/>
            </a:endParaRPr>
          </a:p>
        </p:txBody>
      </p:sp>
      <p:sp>
        <p:nvSpPr>
          <p:cNvPr id="25" name="Shape 22"/>
          <p:cNvSpPr/>
          <p:nvPr/>
        </p:nvSpPr>
        <p:spPr>
          <a:xfrm>
            <a:off x="6217920" y="3694176"/>
            <a:ext cx="5349240" cy="1207008"/>
          </a:xfrm>
          <a:prstGeom prst="rect">
            <a:avLst/>
          </a:prstGeom>
          <a:solidFill>
            <a:srgbClr val="FFFFFF"/>
          </a:solidFill>
          <a:ln w="9525">
            <a:solidFill>
              <a:srgbClr val="C9D4DC"/>
            </a:solidFill>
            <a:prstDash val="solid"/>
          </a:ln>
        </p:spPr>
        <p:txBody>
          <a:bodyPr/>
          <a:lstStyle/>
          <a:p>
            <a:pPr defTabSz="685800"/>
            <a:endParaRPr lang="en-US" sz="2400">
              <a:solidFill>
                <a:prstClr val="black"/>
              </a:solidFill>
              <a:latin typeface="Aptos" panose="020B0004020202020204" pitchFamily="34" charset="0"/>
            </a:endParaRPr>
          </a:p>
        </p:txBody>
      </p:sp>
      <p:sp>
        <p:nvSpPr>
          <p:cNvPr id="26" name="Text 23"/>
          <p:cNvSpPr/>
          <p:nvPr/>
        </p:nvSpPr>
        <p:spPr>
          <a:xfrm>
            <a:off x="6492240" y="3789752"/>
            <a:ext cx="4800600" cy="320040"/>
          </a:xfrm>
          <a:prstGeom prst="rect">
            <a:avLst/>
          </a:prstGeom>
          <a:noFill/>
          <a:ln/>
        </p:spPr>
        <p:txBody>
          <a:bodyPr wrap="square" lIns="0" tIns="0" rIns="0" bIns="0" rtlCol="0" anchor="ctr"/>
          <a:lstStyle/>
          <a:p>
            <a:pPr defTabSz="685800"/>
            <a:r>
              <a:rPr lang="en-US" sz="2100" b="1" dirty="0">
                <a:solidFill>
                  <a:srgbClr val="1F3B54"/>
                </a:solidFill>
                <a:latin typeface="Aptos" panose="020B0004020202020204" pitchFamily="34" charset="0"/>
                <a:ea typeface="Calibri" pitchFamily="34" charset="-122"/>
                <a:cs typeface="Calibri" pitchFamily="34" charset="-120"/>
              </a:rPr>
              <a:t>Lo scopo: la comunità</a:t>
            </a:r>
            <a:endParaRPr lang="en-US" sz="2100" dirty="0">
              <a:solidFill>
                <a:prstClr val="black"/>
              </a:solidFill>
              <a:latin typeface="Aptos" panose="020B0004020202020204" pitchFamily="34" charset="0"/>
            </a:endParaRPr>
          </a:p>
        </p:txBody>
      </p:sp>
      <p:sp>
        <p:nvSpPr>
          <p:cNvPr id="27" name="Text 24"/>
          <p:cNvSpPr/>
          <p:nvPr/>
        </p:nvSpPr>
        <p:spPr>
          <a:xfrm>
            <a:off x="6492240" y="4165092"/>
            <a:ext cx="1691640" cy="502920"/>
          </a:xfrm>
          <a:prstGeom prst="rect">
            <a:avLst/>
          </a:prstGeom>
          <a:noFill/>
          <a:ln/>
        </p:spPr>
        <p:txBody>
          <a:bodyPr wrap="square" lIns="0" tIns="0" rIns="0" bIns="0" rtlCol="0" anchor="ctr"/>
          <a:lstStyle/>
          <a:p>
            <a:pPr defTabSz="685800"/>
            <a:r>
              <a:rPr lang="en-US" sz="3000" b="1" dirty="0">
                <a:solidFill>
                  <a:srgbClr val="00915A"/>
                </a:solidFill>
                <a:latin typeface="Aptos" panose="020B0004020202020204" pitchFamily="34" charset="0"/>
                <a:ea typeface="Calibri" pitchFamily="34" charset="-122"/>
                <a:cs typeface="Calibri" pitchFamily="34" charset="-120"/>
              </a:rPr>
              <a:t>3,97 / 5</a:t>
            </a:r>
            <a:endParaRPr lang="en-US" sz="3000" dirty="0">
              <a:solidFill>
                <a:prstClr val="black"/>
              </a:solidFill>
              <a:latin typeface="Aptos" panose="020B0004020202020204" pitchFamily="34" charset="0"/>
            </a:endParaRPr>
          </a:p>
        </p:txBody>
      </p:sp>
      <p:sp>
        <p:nvSpPr>
          <p:cNvPr id="28" name="Text 25"/>
          <p:cNvSpPr/>
          <p:nvPr/>
        </p:nvSpPr>
        <p:spPr>
          <a:xfrm>
            <a:off x="8146627" y="4054491"/>
            <a:ext cx="3108960" cy="731520"/>
          </a:xfrm>
          <a:prstGeom prst="rect">
            <a:avLst/>
          </a:prstGeom>
          <a:noFill/>
          <a:ln/>
        </p:spPr>
        <p:txBody>
          <a:bodyPr wrap="square" lIns="0" tIns="0" rIns="0" bIns="0" rtlCol="0" anchor="ctr"/>
          <a:lstStyle/>
          <a:p>
            <a:pPr defTabSz="685800"/>
            <a:r>
              <a:rPr lang="en-US" sz="1200" dirty="0">
                <a:solidFill>
                  <a:srgbClr val="6B7A87"/>
                </a:solidFill>
                <a:latin typeface="Aptos" panose="020B0004020202020204" pitchFamily="34" charset="0"/>
                <a:ea typeface="Calibri" pitchFamily="34" charset="-122"/>
                <a:cs typeface="Calibri" pitchFamily="34" charset="-120"/>
              </a:rPr>
              <a:t>l'importanza del senso di utilità sociale, più alta della messa a disposizione delle competenze professionali (3,49).</a:t>
            </a:r>
            <a:endParaRPr lang="en-US" sz="1200" dirty="0">
              <a:solidFill>
                <a:prstClr val="black"/>
              </a:solidFill>
              <a:latin typeface="Aptos" panose="020B0004020202020204" pitchFamily="34" charset="0"/>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2"/>
          <p:cNvSpPr/>
          <p:nvPr/>
        </p:nvSpPr>
        <p:spPr>
          <a:xfrm>
            <a:off x="640081" y="375000"/>
            <a:ext cx="11113769" cy="637500"/>
          </a:xfrm>
          <a:prstGeom prst="rect">
            <a:avLst/>
          </a:prstGeom>
          <a:noFill/>
          <a:ln/>
        </p:spPr>
        <p:txBody>
          <a:bodyPr wrap="square" lIns="0" tIns="0" rIns="0" bIns="0" rtlCol="0" anchor="t"/>
          <a:lstStyle/>
          <a:p>
            <a:pPr defTabSz="685800"/>
            <a:r>
              <a:rPr lang="it-IT" sz="4050" b="1" dirty="0">
                <a:solidFill>
                  <a:srgbClr val="1A1A1A"/>
                </a:solidFill>
                <a:latin typeface="Aptos" panose="020B0004020202020204" pitchFamily="34" charset="0"/>
                <a:ea typeface="Calibri" pitchFamily="34" charset="-122"/>
                <a:cs typeface="Calibri" pitchFamily="34" charset="-120"/>
              </a:rPr>
              <a:t>Il volontariato: la soglia di sicurezza economica</a:t>
            </a:r>
          </a:p>
        </p:txBody>
      </p:sp>
      <p:sp>
        <p:nvSpPr>
          <p:cNvPr id="3" name="T3"/>
          <p:cNvSpPr/>
          <p:nvPr/>
        </p:nvSpPr>
        <p:spPr>
          <a:xfrm>
            <a:off x="640081" y="862500"/>
            <a:ext cx="10911535" cy="375000"/>
          </a:xfrm>
          <a:prstGeom prst="rect">
            <a:avLst/>
          </a:prstGeom>
          <a:noFill/>
          <a:ln/>
        </p:spPr>
        <p:txBody>
          <a:bodyPr wrap="square" lIns="0" tIns="0" rIns="0" bIns="0" rtlCol="0" anchor="t"/>
          <a:lstStyle/>
          <a:p>
            <a:pPr defTabSz="685800"/>
            <a:endParaRPr lang="it-IT" dirty="0">
              <a:solidFill>
                <a:srgbClr val="5F5E5A"/>
              </a:solidFill>
              <a:latin typeface="Aptos" panose="020B0004020202020204" pitchFamily="34" charset="0"/>
              <a:ea typeface="Calibri" pitchFamily="34" charset="-122"/>
              <a:cs typeface="Calibri" pitchFamily="34" charset="-120"/>
            </a:endParaRPr>
          </a:p>
        </p:txBody>
      </p:sp>
      <p:sp>
        <p:nvSpPr>
          <p:cNvPr id="4" name="RR4"/>
          <p:cNvSpPr/>
          <p:nvPr/>
        </p:nvSpPr>
        <p:spPr>
          <a:xfrm>
            <a:off x="640081" y="1387500"/>
            <a:ext cx="10911535" cy="637500"/>
          </a:xfrm>
          <a:prstGeom prst="roundRect">
            <a:avLst>
              <a:gd name="adj" fmla="val 3000"/>
            </a:avLst>
          </a:prstGeom>
          <a:solidFill>
            <a:srgbClr val="E7F2EC"/>
          </a:solidFill>
          <a:ln w="12700">
            <a:solidFill>
              <a:srgbClr val="00754A"/>
            </a:solidFill>
          </a:ln>
        </p:spPr>
        <p:txBody>
          <a:bodyPr/>
          <a:lstStyle/>
          <a:p>
            <a:pPr defTabSz="685800"/>
            <a:endParaRPr lang="en-US" sz="1350">
              <a:solidFill>
                <a:prstClr val="black"/>
              </a:solidFill>
              <a:latin typeface="Calibri"/>
            </a:endParaRPr>
          </a:p>
        </p:txBody>
      </p:sp>
      <p:sp>
        <p:nvSpPr>
          <p:cNvPr id="5" name="T5"/>
          <p:cNvSpPr/>
          <p:nvPr/>
        </p:nvSpPr>
        <p:spPr>
          <a:xfrm>
            <a:off x="862500" y="1387500"/>
            <a:ext cx="10500000" cy="637500"/>
          </a:xfrm>
          <a:prstGeom prst="rect">
            <a:avLst/>
          </a:prstGeom>
          <a:noFill/>
          <a:ln/>
        </p:spPr>
        <p:txBody>
          <a:bodyPr wrap="square" lIns="0" tIns="0" rIns="0" bIns="0" rtlCol="0" anchor="ctr"/>
          <a:lstStyle/>
          <a:p>
            <a:pPr defTabSz="685800"/>
            <a:r>
              <a:rPr lang="it-IT" sz="1500" b="1" dirty="0">
                <a:solidFill>
                  <a:srgbClr val="00754A"/>
                </a:solidFill>
                <a:latin typeface="Aptos" panose="020B0004020202020204" pitchFamily="34" charset="0"/>
                <a:ea typeface="Calibri" pitchFamily="34" charset="-122"/>
                <a:cs typeface="Calibri" pitchFamily="34" charset="-120"/>
              </a:rPr>
              <a:t>Il volontariato richiede un livello minimo di sicurezza materiale:  </a:t>
            </a:r>
            <a:r>
              <a:rPr lang="it-IT" sz="1500" dirty="0">
                <a:solidFill>
                  <a:srgbClr val="1A1A1A"/>
                </a:solidFill>
                <a:latin typeface="Aptos" panose="020B0004020202020204" pitchFamily="34" charset="0"/>
                <a:ea typeface="Calibri" pitchFamily="34" charset="-122"/>
                <a:cs typeface="Calibri" pitchFamily="34" charset="-120"/>
              </a:rPr>
              <a:t>cresce con la sicurezza economica: chi ha meno risorse fa meno volontariato</a:t>
            </a:r>
          </a:p>
        </p:txBody>
      </p:sp>
      <p:sp>
        <p:nvSpPr>
          <p:cNvPr id="6" name="R6"/>
          <p:cNvSpPr/>
          <p:nvPr/>
        </p:nvSpPr>
        <p:spPr>
          <a:xfrm>
            <a:off x="640081" y="4604965"/>
            <a:ext cx="2062500" cy="1095035"/>
          </a:xfrm>
          <a:prstGeom prst="rect">
            <a:avLst/>
          </a:prstGeom>
          <a:solidFill>
            <a:srgbClr val="6F9772"/>
          </a:solidFill>
          <a:ln>
            <a:noFill/>
          </a:ln>
        </p:spPr>
        <p:txBody>
          <a:bodyPr/>
          <a:lstStyle/>
          <a:p>
            <a:pPr defTabSz="685800"/>
            <a:endParaRPr lang="en-US" sz="2700">
              <a:solidFill>
                <a:prstClr val="black"/>
              </a:solidFill>
              <a:latin typeface="Calibri"/>
            </a:endParaRPr>
          </a:p>
        </p:txBody>
      </p:sp>
      <p:sp>
        <p:nvSpPr>
          <p:cNvPr id="7" name="T7"/>
          <p:cNvSpPr/>
          <p:nvPr/>
        </p:nvSpPr>
        <p:spPr>
          <a:xfrm>
            <a:off x="647289" y="4057500"/>
            <a:ext cx="2062500" cy="285000"/>
          </a:xfrm>
          <a:prstGeom prst="rect">
            <a:avLst/>
          </a:prstGeom>
          <a:noFill/>
          <a:ln/>
        </p:spPr>
        <p:txBody>
          <a:bodyPr wrap="square" lIns="0" tIns="0" rIns="0" bIns="0" rtlCol="0" anchor="t"/>
          <a:lstStyle/>
          <a:p>
            <a:pPr algn="ctr" defTabSz="685800"/>
            <a:r>
              <a:rPr lang="it-IT" sz="3000" b="1" dirty="0">
                <a:solidFill>
                  <a:srgbClr val="00754A"/>
                </a:solidFill>
                <a:latin typeface="Aptos" panose="020B0004020202020204" pitchFamily="34" charset="0"/>
                <a:ea typeface="Calibri" pitchFamily="34" charset="-122"/>
                <a:cs typeface="Calibri" pitchFamily="34" charset="-120"/>
              </a:rPr>
              <a:t>19%</a:t>
            </a:r>
          </a:p>
        </p:txBody>
      </p:sp>
      <p:sp>
        <p:nvSpPr>
          <p:cNvPr id="8" name="T8"/>
          <p:cNvSpPr/>
          <p:nvPr/>
        </p:nvSpPr>
        <p:spPr>
          <a:xfrm>
            <a:off x="527581" y="5760000"/>
            <a:ext cx="2287500" cy="412500"/>
          </a:xfrm>
          <a:prstGeom prst="rect">
            <a:avLst/>
          </a:prstGeom>
          <a:noFill/>
          <a:ln/>
        </p:spPr>
        <p:txBody>
          <a:bodyPr wrap="square" lIns="0" tIns="0" rIns="0" bIns="0" rtlCol="0" anchor="t"/>
          <a:lstStyle/>
          <a:p>
            <a:pPr algn="ctr" defTabSz="685800"/>
            <a:r>
              <a:rPr lang="it-IT" dirty="0">
                <a:solidFill>
                  <a:srgbClr val="1A1A1A"/>
                </a:solidFill>
                <a:latin typeface="Aptos" panose="020B0004020202020204" pitchFamily="34" charset="0"/>
                <a:ea typeface="Calibri" pitchFamily="34" charset="-122"/>
                <a:cs typeface="Calibri" pitchFamily="34" charset="-120"/>
              </a:rPr>
              <a:t>Meno di 1.000 €</a:t>
            </a:r>
          </a:p>
        </p:txBody>
      </p:sp>
      <p:sp>
        <p:nvSpPr>
          <p:cNvPr id="9" name="R9"/>
          <p:cNvSpPr/>
          <p:nvPr/>
        </p:nvSpPr>
        <p:spPr>
          <a:xfrm>
            <a:off x="2890081" y="4111348"/>
            <a:ext cx="2062500" cy="1588652"/>
          </a:xfrm>
          <a:prstGeom prst="rect">
            <a:avLst/>
          </a:prstGeom>
          <a:solidFill>
            <a:srgbClr val="6F9772"/>
          </a:solidFill>
          <a:ln>
            <a:noFill/>
          </a:ln>
        </p:spPr>
        <p:txBody>
          <a:bodyPr/>
          <a:lstStyle/>
          <a:p>
            <a:pPr defTabSz="685800"/>
            <a:endParaRPr lang="en-US" sz="2700">
              <a:solidFill>
                <a:prstClr val="black"/>
              </a:solidFill>
              <a:latin typeface="Calibri"/>
            </a:endParaRPr>
          </a:p>
        </p:txBody>
      </p:sp>
      <p:sp>
        <p:nvSpPr>
          <p:cNvPr id="10" name="T10"/>
          <p:cNvSpPr/>
          <p:nvPr/>
        </p:nvSpPr>
        <p:spPr>
          <a:xfrm>
            <a:off x="2972289" y="3600450"/>
            <a:ext cx="1980292" cy="480898"/>
          </a:xfrm>
          <a:prstGeom prst="rect">
            <a:avLst/>
          </a:prstGeom>
          <a:noFill/>
          <a:ln/>
        </p:spPr>
        <p:txBody>
          <a:bodyPr wrap="square" lIns="0" tIns="0" rIns="0" bIns="0" rtlCol="0" anchor="t"/>
          <a:lstStyle/>
          <a:p>
            <a:pPr algn="ctr" defTabSz="685800"/>
            <a:r>
              <a:rPr lang="it-IT" sz="3000" b="1" dirty="0">
                <a:solidFill>
                  <a:srgbClr val="00754A"/>
                </a:solidFill>
                <a:latin typeface="Aptos" panose="020B0004020202020204" pitchFamily="34" charset="0"/>
                <a:ea typeface="Calibri" pitchFamily="34" charset="-122"/>
                <a:cs typeface="Calibri" pitchFamily="34" charset="-120"/>
              </a:rPr>
              <a:t>30%</a:t>
            </a:r>
          </a:p>
        </p:txBody>
      </p:sp>
      <p:sp>
        <p:nvSpPr>
          <p:cNvPr id="11" name="T11"/>
          <p:cNvSpPr/>
          <p:nvPr/>
        </p:nvSpPr>
        <p:spPr>
          <a:xfrm>
            <a:off x="2777581" y="5760000"/>
            <a:ext cx="2287500" cy="412500"/>
          </a:xfrm>
          <a:prstGeom prst="rect">
            <a:avLst/>
          </a:prstGeom>
          <a:noFill/>
          <a:ln/>
        </p:spPr>
        <p:txBody>
          <a:bodyPr wrap="square" lIns="0" tIns="0" rIns="0" bIns="0" rtlCol="0" anchor="t"/>
          <a:lstStyle/>
          <a:p>
            <a:pPr algn="ctr" defTabSz="685800"/>
            <a:r>
              <a:rPr lang="it-IT" dirty="0">
                <a:solidFill>
                  <a:srgbClr val="1A1A1A"/>
                </a:solidFill>
                <a:latin typeface="Aptos" panose="020B0004020202020204" pitchFamily="34" charset="0"/>
                <a:ea typeface="Calibri" pitchFamily="34" charset="-122"/>
                <a:cs typeface="Calibri" pitchFamily="34" charset="-120"/>
              </a:rPr>
              <a:t>1.000 – 2.999 €</a:t>
            </a:r>
          </a:p>
        </p:txBody>
      </p:sp>
      <p:sp>
        <p:nvSpPr>
          <p:cNvPr id="12" name="R12"/>
          <p:cNvSpPr/>
          <p:nvPr/>
        </p:nvSpPr>
        <p:spPr>
          <a:xfrm>
            <a:off x="5140081" y="3300000"/>
            <a:ext cx="2062500" cy="2400000"/>
          </a:xfrm>
          <a:prstGeom prst="rect">
            <a:avLst/>
          </a:prstGeom>
          <a:solidFill>
            <a:srgbClr val="6F9772"/>
          </a:solidFill>
          <a:ln>
            <a:noFill/>
          </a:ln>
        </p:spPr>
        <p:txBody>
          <a:bodyPr/>
          <a:lstStyle/>
          <a:p>
            <a:pPr defTabSz="685800"/>
            <a:endParaRPr lang="en-US" sz="2700">
              <a:solidFill>
                <a:prstClr val="black"/>
              </a:solidFill>
              <a:latin typeface="Calibri"/>
            </a:endParaRPr>
          </a:p>
        </p:txBody>
      </p:sp>
      <p:sp>
        <p:nvSpPr>
          <p:cNvPr id="13" name="T13"/>
          <p:cNvSpPr/>
          <p:nvPr/>
        </p:nvSpPr>
        <p:spPr>
          <a:xfrm>
            <a:off x="5140081" y="2805843"/>
            <a:ext cx="2062500" cy="285000"/>
          </a:xfrm>
          <a:prstGeom prst="rect">
            <a:avLst/>
          </a:prstGeom>
          <a:noFill/>
          <a:ln/>
        </p:spPr>
        <p:txBody>
          <a:bodyPr wrap="square" lIns="0" tIns="0" rIns="0" bIns="0" rtlCol="0" anchor="t"/>
          <a:lstStyle/>
          <a:p>
            <a:pPr algn="ctr" defTabSz="685800"/>
            <a:r>
              <a:rPr lang="it-IT" sz="3000" b="1" dirty="0">
                <a:solidFill>
                  <a:srgbClr val="00754A"/>
                </a:solidFill>
                <a:latin typeface="Aptos" panose="020B0004020202020204" pitchFamily="34" charset="0"/>
                <a:ea typeface="Calibri" pitchFamily="34" charset="-122"/>
                <a:cs typeface="Calibri" pitchFamily="34" charset="-120"/>
              </a:rPr>
              <a:t>42%</a:t>
            </a:r>
          </a:p>
        </p:txBody>
      </p:sp>
      <p:sp>
        <p:nvSpPr>
          <p:cNvPr id="14" name="T14"/>
          <p:cNvSpPr/>
          <p:nvPr/>
        </p:nvSpPr>
        <p:spPr>
          <a:xfrm>
            <a:off x="5027581" y="5760000"/>
            <a:ext cx="2287500" cy="412500"/>
          </a:xfrm>
          <a:prstGeom prst="rect">
            <a:avLst/>
          </a:prstGeom>
          <a:noFill/>
          <a:ln/>
        </p:spPr>
        <p:txBody>
          <a:bodyPr wrap="square" lIns="0" tIns="0" rIns="0" bIns="0" rtlCol="0" anchor="t"/>
          <a:lstStyle/>
          <a:p>
            <a:pPr algn="ctr" defTabSz="685800"/>
            <a:r>
              <a:rPr lang="it-IT" dirty="0">
                <a:solidFill>
                  <a:srgbClr val="1A1A1A"/>
                </a:solidFill>
                <a:latin typeface="Aptos" panose="020B0004020202020204" pitchFamily="34" charset="0"/>
                <a:ea typeface="Calibri" pitchFamily="34" charset="-122"/>
                <a:cs typeface="Calibri" pitchFamily="34" charset="-120"/>
              </a:rPr>
              <a:t>3.000 € o più</a:t>
            </a:r>
          </a:p>
        </p:txBody>
      </p:sp>
      <p:sp>
        <p:nvSpPr>
          <p:cNvPr id="15" name="T15"/>
          <p:cNvSpPr/>
          <p:nvPr/>
        </p:nvSpPr>
        <p:spPr>
          <a:xfrm>
            <a:off x="640081" y="6225000"/>
            <a:ext cx="6750000" cy="300000"/>
          </a:xfrm>
          <a:prstGeom prst="rect">
            <a:avLst/>
          </a:prstGeom>
          <a:noFill/>
          <a:ln/>
        </p:spPr>
        <p:txBody>
          <a:bodyPr wrap="square" lIns="0" tIns="0" rIns="0" bIns="0" rtlCol="0" anchor="t"/>
          <a:lstStyle/>
          <a:p>
            <a:pPr defTabSz="685800"/>
            <a:r>
              <a:rPr lang="it-IT" sz="975" dirty="0">
                <a:solidFill>
                  <a:srgbClr val="5F5E5A"/>
                </a:solidFill>
                <a:latin typeface="Aptos" panose="020B0004020202020204" pitchFamily="34" charset="0"/>
                <a:ea typeface="Calibri" pitchFamily="34" charset="-122"/>
                <a:cs typeface="Calibri" pitchFamily="34" charset="-120"/>
              </a:rPr>
              <a:t>fa volontariato, per fascia di pensione mensile netta (N = 2.321)</a:t>
            </a:r>
          </a:p>
        </p:txBody>
      </p:sp>
      <p:sp>
        <p:nvSpPr>
          <p:cNvPr id="16" name="RR16"/>
          <p:cNvSpPr/>
          <p:nvPr/>
        </p:nvSpPr>
        <p:spPr>
          <a:xfrm>
            <a:off x="7875000" y="2250000"/>
            <a:ext cx="3036089" cy="525000"/>
          </a:xfrm>
          <a:prstGeom prst="roundRect">
            <a:avLst>
              <a:gd name="adj" fmla="val 4000"/>
            </a:avLst>
          </a:prstGeom>
          <a:solidFill>
            <a:srgbClr val="6F9772"/>
          </a:solidFill>
          <a:ln>
            <a:noFill/>
          </a:ln>
        </p:spPr>
        <p:txBody>
          <a:bodyPr/>
          <a:lstStyle/>
          <a:p>
            <a:pPr defTabSz="685800"/>
            <a:endParaRPr lang="en-US" sz="1350">
              <a:solidFill>
                <a:prstClr val="black"/>
              </a:solidFill>
              <a:latin typeface="Calibri"/>
            </a:endParaRPr>
          </a:p>
        </p:txBody>
      </p:sp>
      <p:sp>
        <p:nvSpPr>
          <p:cNvPr id="17" name="T17"/>
          <p:cNvSpPr/>
          <p:nvPr/>
        </p:nvSpPr>
        <p:spPr>
          <a:xfrm>
            <a:off x="8100000" y="2250000"/>
            <a:ext cx="2586089" cy="525000"/>
          </a:xfrm>
          <a:prstGeom prst="rect">
            <a:avLst/>
          </a:prstGeom>
          <a:noFill/>
          <a:ln/>
        </p:spPr>
        <p:txBody>
          <a:bodyPr wrap="square" lIns="0" tIns="0" rIns="0" bIns="0" rtlCol="0" anchor="ctr"/>
          <a:lstStyle/>
          <a:p>
            <a:pPr defTabSz="685800"/>
            <a:r>
              <a:rPr lang="it-IT" sz="1200" b="1" dirty="0">
                <a:solidFill>
                  <a:srgbClr val="FFFFFF"/>
                </a:solidFill>
                <a:latin typeface="Aptos" panose="020B0004020202020204" pitchFamily="34" charset="0"/>
                <a:ea typeface="Calibri" pitchFamily="34" charset="-122"/>
                <a:cs typeface="Calibri" pitchFamily="34" charset="-120"/>
              </a:rPr>
              <a:t>PROFILO DOMINANTE</a:t>
            </a:r>
          </a:p>
        </p:txBody>
      </p:sp>
      <p:sp>
        <p:nvSpPr>
          <p:cNvPr id="18" name="RR18"/>
          <p:cNvSpPr/>
          <p:nvPr/>
        </p:nvSpPr>
        <p:spPr>
          <a:xfrm>
            <a:off x="7875000" y="2850000"/>
            <a:ext cx="3036089" cy="2700000"/>
          </a:xfrm>
          <a:prstGeom prst="roundRect">
            <a:avLst>
              <a:gd name="adj" fmla="val 4000"/>
            </a:avLst>
          </a:prstGeom>
          <a:solidFill>
            <a:srgbClr val="F2F1EE"/>
          </a:solidFill>
          <a:ln>
            <a:noFill/>
          </a:ln>
        </p:spPr>
        <p:txBody>
          <a:bodyPr/>
          <a:lstStyle/>
          <a:p>
            <a:pPr defTabSz="685800"/>
            <a:endParaRPr lang="en-US" sz="1350" dirty="0">
              <a:solidFill>
                <a:prstClr val="black"/>
              </a:solidFill>
              <a:latin typeface="Calibri"/>
            </a:endParaRPr>
          </a:p>
        </p:txBody>
      </p:sp>
      <p:sp>
        <p:nvSpPr>
          <p:cNvPr id="19" name="T19"/>
          <p:cNvSpPr/>
          <p:nvPr/>
        </p:nvSpPr>
        <p:spPr>
          <a:xfrm>
            <a:off x="8137500" y="3037500"/>
            <a:ext cx="2511089" cy="1200000"/>
          </a:xfrm>
          <a:prstGeom prst="rect">
            <a:avLst/>
          </a:prstGeom>
          <a:noFill/>
          <a:ln/>
        </p:spPr>
        <p:txBody>
          <a:bodyPr wrap="square" lIns="0" tIns="0" rIns="0" bIns="0" rtlCol="0" anchor="t"/>
          <a:lstStyle/>
          <a:p>
            <a:pPr defTabSz="685800"/>
            <a:r>
              <a:rPr lang="it-IT" b="1" dirty="0">
                <a:solidFill>
                  <a:srgbClr val="1A1A1A"/>
                </a:solidFill>
                <a:latin typeface="Aptos" panose="020B0004020202020204" pitchFamily="34" charset="0"/>
                <a:ea typeface="Calibri" pitchFamily="34" charset="-122"/>
                <a:cs typeface="Calibri" pitchFamily="34" charset="-120"/>
              </a:rPr>
              <a:t>Particolarmente alto tra gli ex dipendenti pubblici</a:t>
            </a:r>
          </a:p>
          <a:p>
            <a:pPr defTabSz="685800"/>
            <a:endParaRPr lang="it-IT" b="1" dirty="0">
              <a:solidFill>
                <a:srgbClr val="1A1A1A"/>
              </a:solidFill>
              <a:latin typeface="Aptos" panose="020B0004020202020204" pitchFamily="34" charset="0"/>
              <a:ea typeface="Calibri" pitchFamily="34" charset="-122"/>
              <a:cs typeface="Calibri" pitchFamily="34" charset="-120"/>
            </a:endParaRPr>
          </a:p>
          <a:p>
            <a:pPr defTabSz="685800"/>
            <a:r>
              <a:rPr lang="it-IT" b="1" dirty="0">
                <a:solidFill>
                  <a:srgbClr val="1A1A1A"/>
                </a:solidFill>
                <a:latin typeface="Aptos" panose="020B0004020202020204" pitchFamily="34" charset="0"/>
                <a:ea typeface="Calibri" pitchFamily="34" charset="-122"/>
                <a:cs typeface="Calibri" pitchFamily="34" charset="-120"/>
              </a:rPr>
              <a:t>34,5%</a:t>
            </a:r>
            <a:r>
              <a:rPr lang="it-IT" dirty="0">
                <a:solidFill>
                  <a:srgbClr val="1A1A1A"/>
                </a:solidFill>
                <a:latin typeface="Aptos" panose="020B0004020202020204" pitchFamily="34" charset="0"/>
                <a:ea typeface="Calibri" pitchFamily="34" charset="-122"/>
                <a:cs typeface="Calibri" pitchFamily="34" charset="-120"/>
              </a:rPr>
              <a:t> contro il 27,4% dei dipendenti privati.</a:t>
            </a:r>
          </a:p>
        </p:txBody>
      </p:sp>
      <p:sp>
        <p:nvSpPr>
          <p:cNvPr id="20" name="T20"/>
          <p:cNvSpPr/>
          <p:nvPr/>
        </p:nvSpPr>
        <p:spPr>
          <a:xfrm>
            <a:off x="8133896" y="4635000"/>
            <a:ext cx="2511089" cy="1125000"/>
          </a:xfrm>
          <a:prstGeom prst="rect">
            <a:avLst/>
          </a:prstGeom>
          <a:noFill/>
          <a:ln/>
        </p:spPr>
        <p:txBody>
          <a:bodyPr wrap="square" lIns="0" tIns="0" rIns="0" bIns="0" rtlCol="0" anchor="t"/>
          <a:lstStyle/>
          <a:p>
            <a:pPr defTabSz="685800"/>
            <a:endParaRPr lang="it-IT" sz="1050" dirty="0">
              <a:solidFill>
                <a:srgbClr val="1A1A1A"/>
              </a:solidFill>
              <a:latin typeface="Aptos" panose="020B0004020202020204" pitchFamily="34" charset="0"/>
              <a:ea typeface="Calibri" pitchFamily="34" charset="-122"/>
              <a:cs typeface="Calibri" pitchFamily="34" charset="-120"/>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lumMod val="50000"/>
            <a:lumOff val="50000"/>
            <a:alpha val="77000"/>
          </a:schemeClr>
        </a:solidFill>
        <a:effectLst/>
      </p:bgPr>
    </p:bg>
    <p:spTree>
      <p:nvGrpSpPr>
        <p:cNvPr id="1" name="">
          <a:extLst>
            <a:ext uri="{FF2B5EF4-FFF2-40B4-BE49-F238E27FC236}">
              <a16:creationId xmlns:a16="http://schemas.microsoft.com/office/drawing/2014/main" id="{AED2B266-8560-56EC-D900-F679F3200AC6}"/>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C6D4A3B4-7F2B-77DC-8713-EA6BFD0DB29D}"/>
              </a:ext>
            </a:extLst>
          </p:cNvPr>
          <p:cNvPicPr>
            <a:picLocks noChangeAspect="1"/>
          </p:cNvPicPr>
          <p:nvPr/>
        </p:nvPicPr>
        <p:blipFill>
          <a:blip r:embed="rId2" cstate="print">
            <a:alphaModFix amt="20000"/>
            <a:extLst>
              <a:ext uri="{28A0092B-C50C-407E-A947-70E740481C1C}">
                <a14:useLocalDpi xmlns:a14="http://schemas.microsoft.com/office/drawing/2010/main" val="0"/>
              </a:ext>
            </a:extLst>
          </a:blip>
          <a:stretch>
            <a:fillRect/>
          </a:stretch>
        </p:blipFill>
        <p:spPr>
          <a:xfrm>
            <a:off x="10267950" y="6209507"/>
            <a:ext cx="1000550" cy="455459"/>
          </a:xfrm>
          <a:prstGeom prst="rect">
            <a:avLst/>
          </a:prstGeom>
        </p:spPr>
      </p:pic>
      <p:pic>
        <p:nvPicPr>
          <p:cNvPr id="8" name="Picture 7">
            <a:extLst>
              <a:ext uri="{FF2B5EF4-FFF2-40B4-BE49-F238E27FC236}">
                <a16:creationId xmlns:a16="http://schemas.microsoft.com/office/drawing/2014/main" id="{06C61250-AA61-4015-1D8A-569F155D5877}"/>
              </a:ext>
            </a:extLst>
          </p:cNvPr>
          <p:cNvPicPr>
            <a:picLocks noChangeAspect="1"/>
          </p:cNvPicPr>
          <p:nvPr/>
        </p:nvPicPr>
        <p:blipFill>
          <a:blip r:embed="rId3" cstate="print">
            <a:alphaModFix amt="20000"/>
            <a:extLst>
              <a:ext uri="{28A0092B-C50C-407E-A947-70E740481C1C}">
                <a14:useLocalDpi xmlns:a14="http://schemas.microsoft.com/office/drawing/2010/main" val="0"/>
              </a:ext>
            </a:extLst>
          </a:blip>
          <a:stretch>
            <a:fillRect/>
          </a:stretch>
        </p:blipFill>
        <p:spPr>
          <a:xfrm>
            <a:off x="11561004" y="6030820"/>
            <a:ext cx="463692" cy="643671"/>
          </a:xfrm>
          <a:prstGeom prst="rect">
            <a:avLst/>
          </a:prstGeom>
        </p:spPr>
      </p:pic>
      <p:sp>
        <p:nvSpPr>
          <p:cNvPr id="12" name="TextBox 11">
            <a:extLst>
              <a:ext uri="{FF2B5EF4-FFF2-40B4-BE49-F238E27FC236}">
                <a16:creationId xmlns:a16="http://schemas.microsoft.com/office/drawing/2014/main" id="{7EBB9C57-8591-342E-AACE-005ED9342F94}"/>
              </a:ext>
            </a:extLst>
          </p:cNvPr>
          <p:cNvSpPr txBox="1"/>
          <p:nvPr/>
        </p:nvSpPr>
        <p:spPr>
          <a:xfrm>
            <a:off x="3009236" y="2000250"/>
            <a:ext cx="6173528" cy="2093330"/>
          </a:xfrm>
          <a:prstGeom prst="rect">
            <a:avLst/>
          </a:prstGeom>
          <a:noFill/>
        </p:spPr>
        <p:txBody>
          <a:bodyPr wrap="square">
            <a:spAutoFit/>
          </a:bodyPr>
          <a:lstStyle/>
          <a:p>
            <a:pPr algn="ctr" defTabSz="685800">
              <a:lnSpc>
                <a:spcPct val="90000"/>
              </a:lnSpc>
              <a:spcBef>
                <a:spcPct val="0"/>
              </a:spcBef>
              <a:spcAft>
                <a:spcPts val="450"/>
              </a:spcAft>
              <a:defRPr/>
            </a:pPr>
            <a:r>
              <a:rPr lang="en-US" sz="4950" b="1" dirty="0">
                <a:solidFill>
                  <a:srgbClr val="EEECE1"/>
                </a:solidFill>
                <a:latin typeface="Aptos" panose="020B0004020202020204" pitchFamily="34" charset="0"/>
              </a:rPr>
              <a:t> </a:t>
            </a:r>
            <a:r>
              <a:rPr lang="en-US" sz="3600" b="1" dirty="0">
                <a:solidFill>
                  <a:srgbClr val="EEECE1"/>
                </a:solidFill>
                <a:latin typeface="Aptos" panose="020B0004020202020204" pitchFamily="34" charset="0"/>
              </a:rPr>
              <a:t>I RISULTATI DEL QUESTIONARIO: </a:t>
            </a:r>
            <a:endParaRPr lang="en-US" sz="4050" b="1" dirty="0">
              <a:solidFill>
                <a:srgbClr val="EEECE1"/>
              </a:solidFill>
              <a:latin typeface="Aptos" panose="020B0004020202020204" pitchFamily="34" charset="0"/>
            </a:endParaRPr>
          </a:p>
          <a:p>
            <a:pPr algn="ctr" defTabSz="685800">
              <a:lnSpc>
                <a:spcPct val="90000"/>
              </a:lnSpc>
              <a:spcBef>
                <a:spcPct val="0"/>
              </a:spcBef>
              <a:spcAft>
                <a:spcPts val="450"/>
              </a:spcAft>
              <a:defRPr/>
            </a:pPr>
            <a:r>
              <a:rPr lang="en-US" sz="5400" b="1" dirty="0">
                <a:solidFill>
                  <a:srgbClr val="EEECE1"/>
                </a:solidFill>
                <a:effectLst>
                  <a:outerShdw blurRad="38100" dist="38100" dir="2700000" algn="tl">
                    <a:srgbClr val="000000">
                      <a:alpha val="43137"/>
                    </a:srgbClr>
                  </a:outerShdw>
                </a:effectLst>
                <a:latin typeface="Aptos" panose="020B0004020202020204" pitchFamily="34" charset="0"/>
              </a:rPr>
              <a:t>NON ATTIVI</a:t>
            </a:r>
          </a:p>
        </p:txBody>
      </p:sp>
    </p:spTree>
    <p:extLst>
      <p:ext uri="{BB962C8B-B14F-4D97-AF65-F5344CB8AC3E}">
        <p14:creationId xmlns:p14="http://schemas.microsoft.com/office/powerpoint/2010/main" val="27951075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tretch>
            <a:fillRect/>
          </a:stretch>
        </p:blipFill>
        <p:spPr>
          <a:xfrm>
            <a:off x="0" y="28575"/>
            <a:ext cx="12192000" cy="6800850"/>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 0"/>
          <p:cNvSpPr/>
          <p:nvPr/>
        </p:nvSpPr>
        <p:spPr>
          <a:xfrm>
            <a:off x="617161" y="329486"/>
            <a:ext cx="10971728" cy="493728"/>
          </a:xfrm>
          <a:prstGeom prst="rect">
            <a:avLst/>
          </a:prstGeom>
          <a:noFill/>
          <a:ln/>
        </p:spPr>
        <p:txBody>
          <a:bodyPr wrap="square" lIns="0" tIns="0" rIns="0" bIns="0" rtlCol="0" anchor="ctr"/>
          <a:lstStyle/>
          <a:p>
            <a:r>
              <a:rPr lang="it-IT" sz="3600" b="1" dirty="0">
                <a:solidFill>
                  <a:srgbClr val="14181C"/>
                </a:solidFill>
                <a:latin typeface="Aptos" panose="020B0004020202020204" pitchFamily="34" charset="0"/>
                <a:ea typeface="Calibri" pitchFamily="34" charset="-122"/>
                <a:cs typeface="Calibri" pitchFamily="34" charset="-120"/>
              </a:rPr>
              <a:t>Le motivazioni dietro l'inattività post-pensione</a:t>
            </a:r>
          </a:p>
        </p:txBody>
      </p:sp>
      <p:sp>
        <p:nvSpPr>
          <p:cNvPr id="3" name="Text 1"/>
          <p:cNvSpPr/>
          <p:nvPr/>
        </p:nvSpPr>
        <p:spPr>
          <a:xfrm>
            <a:off x="617161" y="891788"/>
            <a:ext cx="10971728" cy="315437"/>
          </a:xfrm>
          <a:prstGeom prst="rect">
            <a:avLst/>
          </a:prstGeom>
          <a:noFill/>
          <a:ln/>
        </p:spPr>
        <p:txBody>
          <a:bodyPr wrap="square" lIns="0" tIns="0" rIns="0" bIns="0" rtlCol="0" anchor="ctr"/>
          <a:lstStyle/>
          <a:p>
            <a:pPr>
              <a:lnSpc>
                <a:spcPct val="105000"/>
              </a:lnSpc>
            </a:pPr>
            <a:r>
              <a:rPr lang="it-IT" sz="1200" dirty="0">
                <a:solidFill>
                  <a:srgbClr val="9AA0A6"/>
                </a:solidFill>
                <a:latin typeface="Aptos" panose="020B0004020202020204" pitchFamily="34" charset="0"/>
                <a:ea typeface="Arial" pitchFamily="34" charset="-122"/>
                <a:cs typeface="Arial" pitchFamily="34" charset="-120"/>
              </a:rPr>
              <a:t>Perché non hanno continuato a lavorare: tra scelta personale e condizioni di fragilità</a:t>
            </a:r>
            <a:endParaRPr lang="en-US" sz="1200" dirty="0">
              <a:latin typeface="Aptos" panose="020B0004020202020204" pitchFamily="34" charset="0"/>
            </a:endParaRPr>
          </a:p>
        </p:txBody>
      </p:sp>
      <p:sp>
        <p:nvSpPr>
          <p:cNvPr id="6" name="Text 4"/>
          <p:cNvSpPr/>
          <p:nvPr/>
        </p:nvSpPr>
        <p:spPr>
          <a:xfrm>
            <a:off x="617160" y="1399231"/>
            <a:ext cx="8679241" cy="411440"/>
          </a:xfrm>
          <a:prstGeom prst="rect">
            <a:avLst/>
          </a:prstGeom>
          <a:noFill/>
          <a:ln/>
        </p:spPr>
        <p:txBody>
          <a:bodyPr wrap="square" lIns="0" tIns="0" rIns="0" bIns="0" rtlCol="0" anchor="ctr"/>
          <a:lstStyle/>
          <a:p>
            <a:r>
              <a:rPr lang="en-US" sz="1600" b="1" kern="0" spc="105" dirty="0">
                <a:solidFill>
                  <a:srgbClr val="A30D22"/>
                </a:solidFill>
                <a:latin typeface="Aptos" panose="020B0004020202020204" pitchFamily="34" charset="0"/>
                <a:ea typeface="Calibri" pitchFamily="34" charset="-122"/>
                <a:cs typeface="Calibri" pitchFamily="34" charset="-120"/>
              </a:rPr>
              <a:t>PERCHÉ NON HANNO CONTINUATO A LAVORARE  ·  media di importanza, scala 1–4</a:t>
            </a:r>
            <a:endParaRPr lang="en-US" sz="1600" dirty="0">
              <a:latin typeface="Aptos" panose="020B0004020202020204" pitchFamily="34" charset="0"/>
            </a:endParaRPr>
          </a:p>
        </p:txBody>
      </p:sp>
      <p:sp>
        <p:nvSpPr>
          <p:cNvPr id="7" name="TextBox 6"/>
          <p:cNvSpPr txBox="1"/>
          <p:nvPr/>
        </p:nvSpPr>
        <p:spPr>
          <a:xfrm>
            <a:off x="617220" y="2002870"/>
            <a:ext cx="2743200" cy="246221"/>
          </a:xfrm>
          <a:prstGeom prst="rect">
            <a:avLst/>
          </a:prstGeom>
          <a:noFill/>
        </p:spPr>
        <p:txBody>
          <a:bodyPr wrap="square" lIns="0" tIns="0" rIns="0" bIns="0" anchor="ctr">
            <a:spAutoFit/>
          </a:bodyPr>
          <a:lstStyle/>
          <a:p>
            <a:pPr algn="l"/>
            <a:r>
              <a:rPr sz="1600">
                <a:solidFill>
                  <a:srgbClr val="14181C"/>
                </a:solidFill>
                <a:latin typeface="Aptos" panose="020B0004020202020204" pitchFamily="34" charset="0"/>
              </a:rPr>
              <a:t>Godersi il riposo e la famiglia</a:t>
            </a:r>
          </a:p>
        </p:txBody>
      </p:sp>
      <p:sp>
        <p:nvSpPr>
          <p:cNvPr id="8" name="Rounded Rectangle 7"/>
          <p:cNvSpPr/>
          <p:nvPr/>
        </p:nvSpPr>
        <p:spPr>
          <a:xfrm>
            <a:off x="3429000" y="1954530"/>
            <a:ext cx="4183380" cy="342900"/>
          </a:xfrm>
          <a:prstGeom prst="roundRect">
            <a:avLst>
              <a:gd name="adj" fmla="val 35000"/>
            </a:avLst>
          </a:prstGeom>
          <a:solidFill>
            <a:srgbClr val="EEF1F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sz="1400">
              <a:latin typeface="Aptos" panose="020B0004020202020204" pitchFamily="34" charset="0"/>
            </a:endParaRPr>
          </a:p>
        </p:txBody>
      </p:sp>
      <p:sp>
        <p:nvSpPr>
          <p:cNvPr id="9" name="Rounded Rectangle 8"/>
          <p:cNvSpPr/>
          <p:nvPr/>
        </p:nvSpPr>
        <p:spPr>
          <a:xfrm>
            <a:off x="3429000" y="1954530"/>
            <a:ext cx="3814258" cy="342900"/>
          </a:xfrm>
          <a:prstGeom prst="roundRect">
            <a:avLst>
              <a:gd name="adj" fmla="val 35000"/>
            </a:avLst>
          </a:prstGeom>
          <a:solidFill>
            <a:srgbClr val="6F977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sz="1400">
              <a:latin typeface="Aptos" panose="020B0004020202020204" pitchFamily="34" charset="0"/>
            </a:endParaRPr>
          </a:p>
        </p:txBody>
      </p:sp>
      <p:sp>
        <p:nvSpPr>
          <p:cNvPr id="10" name="TextBox 9"/>
          <p:cNvSpPr txBox="1"/>
          <p:nvPr/>
        </p:nvSpPr>
        <p:spPr>
          <a:xfrm>
            <a:off x="7715250" y="2018259"/>
            <a:ext cx="685800" cy="215444"/>
          </a:xfrm>
          <a:prstGeom prst="rect">
            <a:avLst/>
          </a:prstGeom>
          <a:noFill/>
        </p:spPr>
        <p:txBody>
          <a:bodyPr wrap="square" lIns="0" tIns="0" rIns="0" bIns="0" anchor="ctr">
            <a:spAutoFit/>
          </a:bodyPr>
          <a:lstStyle/>
          <a:p>
            <a:pPr algn="l"/>
            <a:r>
              <a:rPr sz="1400" b="1">
                <a:solidFill>
                  <a:srgbClr val="3A454F"/>
                </a:solidFill>
                <a:latin typeface="Aptos" panose="020B0004020202020204" pitchFamily="34" charset="0"/>
              </a:rPr>
              <a:t>3,1</a:t>
            </a:r>
          </a:p>
        </p:txBody>
      </p:sp>
      <p:sp>
        <p:nvSpPr>
          <p:cNvPr id="11" name="TextBox 10"/>
          <p:cNvSpPr txBox="1"/>
          <p:nvPr/>
        </p:nvSpPr>
        <p:spPr>
          <a:xfrm>
            <a:off x="617220" y="2565226"/>
            <a:ext cx="2743200" cy="246221"/>
          </a:xfrm>
          <a:prstGeom prst="rect">
            <a:avLst/>
          </a:prstGeom>
          <a:noFill/>
        </p:spPr>
        <p:txBody>
          <a:bodyPr wrap="square" lIns="0" tIns="0" rIns="0" bIns="0" anchor="ctr">
            <a:spAutoFit/>
          </a:bodyPr>
          <a:lstStyle/>
          <a:p>
            <a:pPr algn="l"/>
            <a:r>
              <a:rPr sz="1600">
                <a:solidFill>
                  <a:srgbClr val="14181C"/>
                </a:solidFill>
                <a:latin typeface="Aptos" panose="020B0004020202020204" pitchFamily="34" charset="0"/>
              </a:rPr>
              <a:t>Non volere più vincoli</a:t>
            </a:r>
          </a:p>
        </p:txBody>
      </p:sp>
      <p:sp>
        <p:nvSpPr>
          <p:cNvPr id="12" name="Rounded Rectangle 11"/>
          <p:cNvSpPr/>
          <p:nvPr/>
        </p:nvSpPr>
        <p:spPr>
          <a:xfrm>
            <a:off x="3429000" y="2516886"/>
            <a:ext cx="4183380" cy="342900"/>
          </a:xfrm>
          <a:prstGeom prst="roundRect">
            <a:avLst>
              <a:gd name="adj" fmla="val 35000"/>
            </a:avLst>
          </a:prstGeom>
          <a:solidFill>
            <a:srgbClr val="EEF1F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sz="1400">
              <a:latin typeface="Aptos" panose="020B0004020202020204" pitchFamily="34" charset="0"/>
            </a:endParaRPr>
          </a:p>
        </p:txBody>
      </p:sp>
      <p:sp>
        <p:nvSpPr>
          <p:cNvPr id="13" name="Rounded Rectangle 12"/>
          <p:cNvSpPr/>
          <p:nvPr/>
        </p:nvSpPr>
        <p:spPr>
          <a:xfrm>
            <a:off x="3429001" y="2516886"/>
            <a:ext cx="3445136" cy="342900"/>
          </a:xfrm>
          <a:prstGeom prst="roundRect">
            <a:avLst>
              <a:gd name="adj" fmla="val 35000"/>
            </a:avLst>
          </a:prstGeom>
          <a:solidFill>
            <a:srgbClr val="6F977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sz="1400">
              <a:latin typeface="Aptos" panose="020B0004020202020204" pitchFamily="34" charset="0"/>
            </a:endParaRPr>
          </a:p>
        </p:txBody>
      </p:sp>
      <p:sp>
        <p:nvSpPr>
          <p:cNvPr id="14" name="TextBox 13"/>
          <p:cNvSpPr txBox="1"/>
          <p:nvPr/>
        </p:nvSpPr>
        <p:spPr>
          <a:xfrm>
            <a:off x="7715250" y="2580615"/>
            <a:ext cx="685800" cy="215444"/>
          </a:xfrm>
          <a:prstGeom prst="rect">
            <a:avLst/>
          </a:prstGeom>
          <a:noFill/>
        </p:spPr>
        <p:txBody>
          <a:bodyPr wrap="square" lIns="0" tIns="0" rIns="0" bIns="0" anchor="ctr">
            <a:spAutoFit/>
          </a:bodyPr>
          <a:lstStyle/>
          <a:p>
            <a:pPr algn="l"/>
            <a:r>
              <a:rPr sz="1400" b="1">
                <a:solidFill>
                  <a:srgbClr val="3A454F"/>
                </a:solidFill>
                <a:latin typeface="Aptos" panose="020B0004020202020204" pitchFamily="34" charset="0"/>
              </a:rPr>
              <a:t>2,8</a:t>
            </a:r>
          </a:p>
        </p:txBody>
      </p:sp>
      <p:sp>
        <p:nvSpPr>
          <p:cNvPr id="15" name="TextBox 14"/>
          <p:cNvSpPr txBox="1"/>
          <p:nvPr/>
        </p:nvSpPr>
        <p:spPr>
          <a:xfrm>
            <a:off x="617220" y="3127582"/>
            <a:ext cx="2743200" cy="246221"/>
          </a:xfrm>
          <a:prstGeom prst="rect">
            <a:avLst/>
          </a:prstGeom>
          <a:noFill/>
        </p:spPr>
        <p:txBody>
          <a:bodyPr wrap="square" lIns="0" tIns="0" rIns="0" bIns="0" anchor="ctr">
            <a:spAutoFit/>
          </a:bodyPr>
          <a:lstStyle/>
          <a:p>
            <a:pPr algn="l"/>
            <a:r>
              <a:rPr sz="1600">
                <a:solidFill>
                  <a:srgbClr val="14181C"/>
                </a:solidFill>
                <a:latin typeface="Aptos" panose="020B0004020202020204" pitchFamily="34" charset="0"/>
              </a:rPr>
              <a:t>Lasciare spazio ai giovani</a:t>
            </a:r>
          </a:p>
        </p:txBody>
      </p:sp>
      <p:sp>
        <p:nvSpPr>
          <p:cNvPr id="16" name="Rounded Rectangle 15"/>
          <p:cNvSpPr/>
          <p:nvPr/>
        </p:nvSpPr>
        <p:spPr>
          <a:xfrm>
            <a:off x="3429000" y="3079242"/>
            <a:ext cx="4183380" cy="342900"/>
          </a:xfrm>
          <a:prstGeom prst="roundRect">
            <a:avLst>
              <a:gd name="adj" fmla="val 35000"/>
            </a:avLst>
          </a:prstGeom>
          <a:solidFill>
            <a:srgbClr val="EEF1F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sz="1400">
              <a:latin typeface="Aptos" panose="020B0004020202020204" pitchFamily="34" charset="0"/>
            </a:endParaRPr>
          </a:p>
        </p:txBody>
      </p:sp>
      <p:sp>
        <p:nvSpPr>
          <p:cNvPr id="17" name="Rounded Rectangle 16"/>
          <p:cNvSpPr/>
          <p:nvPr/>
        </p:nvSpPr>
        <p:spPr>
          <a:xfrm>
            <a:off x="3429001" y="3079242"/>
            <a:ext cx="3445136" cy="342900"/>
          </a:xfrm>
          <a:prstGeom prst="roundRect">
            <a:avLst>
              <a:gd name="adj" fmla="val 35000"/>
            </a:avLst>
          </a:prstGeom>
          <a:solidFill>
            <a:srgbClr val="6F977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sz="1400">
              <a:latin typeface="Aptos" panose="020B0004020202020204" pitchFamily="34" charset="0"/>
            </a:endParaRPr>
          </a:p>
        </p:txBody>
      </p:sp>
      <p:sp>
        <p:nvSpPr>
          <p:cNvPr id="18" name="TextBox 17"/>
          <p:cNvSpPr txBox="1"/>
          <p:nvPr/>
        </p:nvSpPr>
        <p:spPr>
          <a:xfrm>
            <a:off x="7715250" y="3142971"/>
            <a:ext cx="685800" cy="215444"/>
          </a:xfrm>
          <a:prstGeom prst="rect">
            <a:avLst/>
          </a:prstGeom>
          <a:noFill/>
        </p:spPr>
        <p:txBody>
          <a:bodyPr wrap="square" lIns="0" tIns="0" rIns="0" bIns="0" anchor="ctr">
            <a:spAutoFit/>
          </a:bodyPr>
          <a:lstStyle/>
          <a:p>
            <a:pPr algn="l"/>
            <a:r>
              <a:rPr sz="1400" b="1">
                <a:solidFill>
                  <a:srgbClr val="3A454F"/>
                </a:solidFill>
                <a:latin typeface="Aptos" panose="020B0004020202020204" pitchFamily="34" charset="0"/>
              </a:rPr>
              <a:t>2,8</a:t>
            </a:r>
          </a:p>
        </p:txBody>
      </p:sp>
      <p:sp>
        <p:nvSpPr>
          <p:cNvPr id="19" name="TextBox 18"/>
          <p:cNvSpPr txBox="1"/>
          <p:nvPr/>
        </p:nvSpPr>
        <p:spPr>
          <a:xfrm>
            <a:off x="617220" y="3689938"/>
            <a:ext cx="2743200" cy="246221"/>
          </a:xfrm>
          <a:prstGeom prst="rect">
            <a:avLst/>
          </a:prstGeom>
          <a:noFill/>
        </p:spPr>
        <p:txBody>
          <a:bodyPr wrap="square" lIns="0" tIns="0" rIns="0" bIns="0" anchor="ctr">
            <a:spAutoFit/>
          </a:bodyPr>
          <a:lstStyle/>
          <a:p>
            <a:pPr algn="l"/>
            <a:r>
              <a:rPr sz="1600">
                <a:solidFill>
                  <a:srgbClr val="14181C"/>
                </a:solidFill>
                <a:latin typeface="Aptos" panose="020B0004020202020204" pitchFamily="34" charset="0"/>
              </a:rPr>
              <a:t>Il lavoro mi aveva esaurito</a:t>
            </a:r>
          </a:p>
        </p:txBody>
      </p:sp>
      <p:sp>
        <p:nvSpPr>
          <p:cNvPr id="20" name="Rounded Rectangle 19"/>
          <p:cNvSpPr/>
          <p:nvPr/>
        </p:nvSpPr>
        <p:spPr>
          <a:xfrm>
            <a:off x="3429000" y="3641598"/>
            <a:ext cx="4183380" cy="342900"/>
          </a:xfrm>
          <a:prstGeom prst="roundRect">
            <a:avLst>
              <a:gd name="adj" fmla="val 35000"/>
            </a:avLst>
          </a:prstGeom>
          <a:solidFill>
            <a:srgbClr val="EEF1F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sz="1400">
              <a:latin typeface="Aptos" panose="020B0004020202020204" pitchFamily="34" charset="0"/>
            </a:endParaRPr>
          </a:p>
        </p:txBody>
      </p:sp>
      <p:sp>
        <p:nvSpPr>
          <p:cNvPr id="21" name="Rounded Rectangle 20"/>
          <p:cNvSpPr/>
          <p:nvPr/>
        </p:nvSpPr>
        <p:spPr>
          <a:xfrm>
            <a:off x="3429000" y="3641598"/>
            <a:ext cx="2214731" cy="342900"/>
          </a:xfrm>
          <a:prstGeom prst="roundRect">
            <a:avLst>
              <a:gd name="adj" fmla="val 35000"/>
            </a:avLst>
          </a:prstGeom>
          <a:solidFill>
            <a:srgbClr val="C9D0D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sz="1400">
              <a:latin typeface="Aptos" panose="020B0004020202020204" pitchFamily="34" charset="0"/>
            </a:endParaRPr>
          </a:p>
        </p:txBody>
      </p:sp>
      <p:sp>
        <p:nvSpPr>
          <p:cNvPr id="22" name="TextBox 21"/>
          <p:cNvSpPr txBox="1"/>
          <p:nvPr/>
        </p:nvSpPr>
        <p:spPr>
          <a:xfrm>
            <a:off x="7715250" y="3705327"/>
            <a:ext cx="685800" cy="215444"/>
          </a:xfrm>
          <a:prstGeom prst="rect">
            <a:avLst/>
          </a:prstGeom>
          <a:noFill/>
        </p:spPr>
        <p:txBody>
          <a:bodyPr wrap="square" lIns="0" tIns="0" rIns="0" bIns="0" anchor="ctr">
            <a:spAutoFit/>
          </a:bodyPr>
          <a:lstStyle/>
          <a:p>
            <a:pPr algn="l"/>
            <a:r>
              <a:rPr sz="1400" b="1">
                <a:solidFill>
                  <a:srgbClr val="3A454F"/>
                </a:solidFill>
                <a:latin typeface="Aptos" panose="020B0004020202020204" pitchFamily="34" charset="0"/>
              </a:rPr>
              <a:t>1,8</a:t>
            </a:r>
          </a:p>
        </p:txBody>
      </p:sp>
      <p:sp>
        <p:nvSpPr>
          <p:cNvPr id="23" name="TextBox 22"/>
          <p:cNvSpPr txBox="1"/>
          <p:nvPr/>
        </p:nvSpPr>
        <p:spPr>
          <a:xfrm>
            <a:off x="617220" y="4129183"/>
            <a:ext cx="2743200" cy="492443"/>
          </a:xfrm>
          <a:prstGeom prst="rect">
            <a:avLst/>
          </a:prstGeom>
          <a:noFill/>
        </p:spPr>
        <p:txBody>
          <a:bodyPr wrap="square" lIns="0" tIns="0" rIns="0" bIns="0" anchor="ctr">
            <a:spAutoFit/>
          </a:bodyPr>
          <a:lstStyle/>
          <a:p>
            <a:pPr algn="l"/>
            <a:r>
              <a:rPr sz="1600" dirty="0">
                <a:solidFill>
                  <a:srgbClr val="14181C"/>
                </a:solidFill>
                <a:latin typeface="Aptos" panose="020B0004020202020204" pitchFamily="34" charset="0"/>
              </a:rPr>
              <a:t>Non </a:t>
            </a:r>
            <a:r>
              <a:rPr sz="1600" dirty="0" err="1">
                <a:solidFill>
                  <a:srgbClr val="14181C"/>
                </a:solidFill>
                <a:latin typeface="Aptos" panose="020B0004020202020204" pitchFamily="34" charset="0"/>
              </a:rPr>
              <a:t>ero</a:t>
            </a:r>
            <a:r>
              <a:rPr sz="1600" dirty="0">
                <a:solidFill>
                  <a:srgbClr val="14181C"/>
                </a:solidFill>
                <a:latin typeface="Aptos" panose="020B0004020202020204" pitchFamily="34" charset="0"/>
              </a:rPr>
              <a:t> </a:t>
            </a:r>
            <a:r>
              <a:rPr sz="1600" dirty="0" err="1">
                <a:solidFill>
                  <a:srgbClr val="14181C"/>
                </a:solidFill>
                <a:latin typeface="Aptos" panose="020B0004020202020204" pitchFamily="34" charset="0"/>
              </a:rPr>
              <a:t>più</a:t>
            </a:r>
            <a:r>
              <a:rPr sz="1600" dirty="0">
                <a:solidFill>
                  <a:srgbClr val="14181C"/>
                </a:solidFill>
                <a:latin typeface="Aptos" panose="020B0004020202020204" pitchFamily="34" charset="0"/>
              </a:rPr>
              <a:t> in </a:t>
            </a:r>
            <a:r>
              <a:rPr sz="1600" dirty="0" err="1">
                <a:solidFill>
                  <a:srgbClr val="14181C"/>
                </a:solidFill>
                <a:latin typeface="Aptos" panose="020B0004020202020204" pitchFamily="34" charset="0"/>
              </a:rPr>
              <a:t>grado</a:t>
            </a:r>
            <a:r>
              <a:rPr sz="1600" dirty="0">
                <a:solidFill>
                  <a:srgbClr val="14181C"/>
                </a:solidFill>
                <a:latin typeface="Aptos" panose="020B0004020202020204" pitchFamily="34" charset="0"/>
              </a:rPr>
              <a:t> —</a:t>
            </a:r>
            <a:r>
              <a:rPr lang="en-US" sz="1600" dirty="0" err="1">
                <a:solidFill>
                  <a:srgbClr val="14181C"/>
                </a:solidFill>
                <a:latin typeface="Aptos" panose="020B0004020202020204" pitchFamily="34" charset="0"/>
              </a:rPr>
              <a:t>motivi</a:t>
            </a:r>
            <a:r>
              <a:rPr lang="en-US" sz="1600" dirty="0">
                <a:solidFill>
                  <a:srgbClr val="14181C"/>
                </a:solidFill>
                <a:latin typeface="Aptos" panose="020B0004020202020204" pitchFamily="34" charset="0"/>
              </a:rPr>
              <a:t> di </a:t>
            </a:r>
            <a:r>
              <a:rPr sz="1600" dirty="0">
                <a:solidFill>
                  <a:srgbClr val="14181C"/>
                </a:solidFill>
                <a:latin typeface="Aptos" panose="020B0004020202020204" pitchFamily="34" charset="0"/>
              </a:rPr>
              <a:t>salute</a:t>
            </a:r>
          </a:p>
        </p:txBody>
      </p:sp>
      <p:sp>
        <p:nvSpPr>
          <p:cNvPr id="24" name="Rounded Rectangle 23"/>
          <p:cNvSpPr/>
          <p:nvPr/>
        </p:nvSpPr>
        <p:spPr>
          <a:xfrm>
            <a:off x="3429000" y="4203954"/>
            <a:ext cx="4183380" cy="342900"/>
          </a:xfrm>
          <a:prstGeom prst="roundRect">
            <a:avLst>
              <a:gd name="adj" fmla="val 35000"/>
            </a:avLst>
          </a:prstGeom>
          <a:solidFill>
            <a:srgbClr val="EEF1F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sz="1400">
              <a:latin typeface="Aptos" panose="020B0004020202020204" pitchFamily="34" charset="0"/>
            </a:endParaRPr>
          </a:p>
        </p:txBody>
      </p:sp>
      <p:sp>
        <p:nvSpPr>
          <p:cNvPr id="25" name="Rounded Rectangle 24"/>
          <p:cNvSpPr/>
          <p:nvPr/>
        </p:nvSpPr>
        <p:spPr>
          <a:xfrm>
            <a:off x="3429000" y="4203954"/>
            <a:ext cx="2091690" cy="342900"/>
          </a:xfrm>
          <a:prstGeom prst="roundRect">
            <a:avLst>
              <a:gd name="adj" fmla="val 35000"/>
            </a:avLst>
          </a:prstGeom>
          <a:solidFill>
            <a:srgbClr val="C9D0D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sz="1400">
              <a:latin typeface="Aptos" panose="020B0004020202020204" pitchFamily="34" charset="0"/>
            </a:endParaRPr>
          </a:p>
        </p:txBody>
      </p:sp>
      <p:sp>
        <p:nvSpPr>
          <p:cNvPr id="26" name="TextBox 25"/>
          <p:cNvSpPr txBox="1"/>
          <p:nvPr/>
        </p:nvSpPr>
        <p:spPr>
          <a:xfrm>
            <a:off x="7715250" y="4267683"/>
            <a:ext cx="685800" cy="215444"/>
          </a:xfrm>
          <a:prstGeom prst="rect">
            <a:avLst/>
          </a:prstGeom>
          <a:noFill/>
        </p:spPr>
        <p:txBody>
          <a:bodyPr wrap="square" lIns="0" tIns="0" rIns="0" bIns="0" anchor="ctr">
            <a:spAutoFit/>
          </a:bodyPr>
          <a:lstStyle/>
          <a:p>
            <a:pPr algn="l"/>
            <a:r>
              <a:rPr sz="1400" b="1">
                <a:solidFill>
                  <a:srgbClr val="3A454F"/>
                </a:solidFill>
                <a:latin typeface="Aptos" panose="020B0004020202020204" pitchFamily="34" charset="0"/>
              </a:rPr>
              <a:t>1,7</a:t>
            </a:r>
          </a:p>
        </p:txBody>
      </p:sp>
      <p:sp>
        <p:nvSpPr>
          <p:cNvPr id="75" name="Shape 36">
            <a:extLst>
              <a:ext uri="{FF2B5EF4-FFF2-40B4-BE49-F238E27FC236}">
                <a16:creationId xmlns:a16="http://schemas.microsoft.com/office/drawing/2014/main" id="{BB3F37EC-5E59-7364-2109-7F2BB6930C84}"/>
              </a:ext>
            </a:extLst>
          </p:cNvPr>
          <p:cNvSpPr/>
          <p:nvPr/>
        </p:nvSpPr>
        <p:spPr>
          <a:xfrm>
            <a:off x="8606790" y="1954530"/>
            <a:ext cx="3257550" cy="3154680"/>
          </a:xfrm>
          <a:prstGeom prst="roundRect">
            <a:avLst>
              <a:gd name="adj" fmla="val 5143"/>
            </a:avLst>
          </a:prstGeom>
          <a:solidFill>
            <a:srgbClr val="FBEEF0"/>
          </a:solidFill>
          <a:ln>
            <a:noFill/>
          </a:ln>
        </p:spPr>
        <p:txBody>
          <a:bodyPr/>
          <a:lstStyle/>
          <a:p>
            <a:endParaRPr lang="en-US" sz="1500" dirty="0">
              <a:latin typeface="Aptos" panose="020B0004020202020204" pitchFamily="34" charset="0"/>
            </a:endParaRPr>
          </a:p>
        </p:txBody>
      </p:sp>
      <p:sp>
        <p:nvSpPr>
          <p:cNvPr id="79" name="Text 38">
            <a:extLst>
              <a:ext uri="{FF2B5EF4-FFF2-40B4-BE49-F238E27FC236}">
                <a16:creationId xmlns:a16="http://schemas.microsoft.com/office/drawing/2014/main" id="{92081035-54BA-9974-0C1E-5D836167A847}"/>
              </a:ext>
            </a:extLst>
          </p:cNvPr>
          <p:cNvSpPr/>
          <p:nvPr/>
        </p:nvSpPr>
        <p:spPr>
          <a:xfrm>
            <a:off x="8889178" y="2249091"/>
            <a:ext cx="2880360" cy="2331720"/>
          </a:xfrm>
          <a:prstGeom prst="rect">
            <a:avLst/>
          </a:prstGeom>
          <a:noFill/>
          <a:ln/>
        </p:spPr>
        <p:txBody>
          <a:bodyPr wrap="square" lIns="0" tIns="0" rIns="0" bIns="0" rtlCol="0" anchor="t"/>
          <a:lstStyle/>
          <a:p>
            <a:pPr>
              <a:lnSpc>
                <a:spcPct val="112000"/>
              </a:lnSpc>
            </a:pPr>
            <a:r>
              <a:rPr lang="en-US" sz="1400" dirty="0">
                <a:solidFill>
                  <a:srgbClr val="14181C"/>
                </a:solidFill>
                <a:latin typeface="Aptos" panose="020B0004020202020204" pitchFamily="34" charset="0"/>
                <a:ea typeface="Arial" pitchFamily="34" charset="-122"/>
                <a:cs typeface="Arial" pitchFamily="34" charset="-120"/>
              </a:rPr>
              <a:t>Il 63,5% dei non attivi si considera comunque socialmente attivo, tra hobby, gruppi e </a:t>
            </a:r>
            <a:r>
              <a:rPr lang="en-US" sz="1400" dirty="0" err="1">
                <a:solidFill>
                  <a:srgbClr val="14181C"/>
                </a:solidFill>
                <a:latin typeface="Aptos" panose="020B0004020202020204" pitchFamily="34" charset="0"/>
                <a:ea typeface="Arial" pitchFamily="34" charset="-122"/>
                <a:cs typeface="Arial" pitchFamily="34" charset="-120"/>
              </a:rPr>
              <a:t>famiglia</a:t>
            </a:r>
            <a:r>
              <a:rPr lang="en-US" sz="1400" dirty="0">
                <a:solidFill>
                  <a:srgbClr val="14181C"/>
                </a:solidFill>
                <a:latin typeface="Aptos" panose="020B0004020202020204" pitchFamily="34" charset="0"/>
                <a:ea typeface="Arial" pitchFamily="34" charset="-122"/>
                <a:cs typeface="Arial" pitchFamily="34" charset="-120"/>
              </a:rPr>
              <a:t>. </a:t>
            </a:r>
          </a:p>
          <a:p>
            <a:pPr>
              <a:lnSpc>
                <a:spcPct val="112000"/>
              </a:lnSpc>
            </a:pPr>
            <a:endParaRPr lang="en-US" sz="1400" dirty="0">
              <a:solidFill>
                <a:srgbClr val="14181C"/>
              </a:solidFill>
              <a:latin typeface="Aptos" panose="020B0004020202020204" pitchFamily="34" charset="0"/>
              <a:ea typeface="Arial" pitchFamily="34" charset="-122"/>
              <a:cs typeface="Arial" pitchFamily="34" charset="-120"/>
            </a:endParaRPr>
          </a:p>
          <a:p>
            <a:pPr>
              <a:lnSpc>
                <a:spcPct val="112000"/>
              </a:lnSpc>
            </a:pPr>
            <a:r>
              <a:rPr lang="en-US" sz="1400" dirty="0">
                <a:solidFill>
                  <a:srgbClr val="14181C"/>
                </a:solidFill>
                <a:latin typeface="Aptos" panose="020B0004020202020204" pitchFamily="34" charset="0"/>
                <a:ea typeface="Arial" pitchFamily="34" charset="-122"/>
                <a:cs typeface="Arial" pitchFamily="34" charset="-120"/>
              </a:rPr>
              <a:t>Le ragioni dominanti sono positive — riposo, famiglia, spazio ai giovani — mentre la salute è la meno citata. </a:t>
            </a:r>
          </a:p>
          <a:p>
            <a:pPr>
              <a:lnSpc>
                <a:spcPct val="112000"/>
              </a:lnSpc>
            </a:pPr>
            <a:endParaRPr lang="en-US" sz="1400" dirty="0">
              <a:solidFill>
                <a:srgbClr val="14181C"/>
              </a:solidFill>
              <a:latin typeface="Aptos" panose="020B0004020202020204" pitchFamily="34" charset="0"/>
              <a:ea typeface="Arial" pitchFamily="34" charset="-122"/>
              <a:cs typeface="Arial" pitchFamily="34" charset="-120"/>
            </a:endParaRPr>
          </a:p>
          <a:p>
            <a:pPr>
              <a:lnSpc>
                <a:spcPct val="112000"/>
              </a:lnSpc>
            </a:pPr>
            <a:r>
              <a:rPr lang="en-US" sz="1400" dirty="0">
                <a:solidFill>
                  <a:srgbClr val="14181C"/>
                </a:solidFill>
                <a:latin typeface="Aptos" panose="020B0004020202020204" pitchFamily="34" charset="0"/>
                <a:ea typeface="Arial" pitchFamily="34" charset="-122"/>
                <a:cs typeface="Arial" pitchFamily="34" charset="-120"/>
              </a:rPr>
              <a:t>Resta però un 11,5% (circa 166 persone) davvero ai margini: la sacca di vera fragilità.</a:t>
            </a:r>
            <a:endParaRPr lang="en-US" sz="1400" dirty="0">
              <a:latin typeface="Aptos" panose="020B0004020202020204" pitchFamily="34" charset="0"/>
            </a:endParaRPr>
          </a:p>
        </p:txBody>
      </p:sp>
      <p:sp>
        <p:nvSpPr>
          <p:cNvPr id="59" name="Text 57"/>
          <p:cNvSpPr/>
          <p:nvPr/>
        </p:nvSpPr>
        <p:spPr>
          <a:xfrm>
            <a:off x="617161" y="6446225"/>
            <a:ext cx="10971728" cy="308580"/>
          </a:xfrm>
          <a:prstGeom prst="rect">
            <a:avLst/>
          </a:prstGeom>
          <a:noFill/>
          <a:ln/>
        </p:spPr>
        <p:txBody>
          <a:bodyPr wrap="square" lIns="0" tIns="0" rIns="0" bIns="0" rtlCol="0" anchor="ctr"/>
          <a:lstStyle/>
          <a:p>
            <a:pPr>
              <a:lnSpc>
                <a:spcPts val="900"/>
              </a:lnSpc>
            </a:pPr>
            <a:r>
              <a:rPr lang="en-US" sz="713" i="1" dirty="0">
                <a:solidFill>
                  <a:srgbClr val="6B7A87"/>
                </a:solidFill>
                <a:latin typeface="Aptos" panose="020B0004020202020204" pitchFamily="34" charset="0"/>
                <a:ea typeface="Calibri" pitchFamily="34" charset="-122"/>
                <a:cs typeface="Calibri" pitchFamily="34" charset="-120"/>
              </a:rPr>
              <a:t>Base: 1.448 non attivi (chi non lavora né fa volontariato dopo la pensione). Domande D43–D44, survey APP Toscana 2025–2026.</a:t>
            </a:r>
            <a:endParaRPr lang="en-US" sz="713" dirty="0">
              <a:latin typeface="Aptos" panose="020B0004020202020204" pitchFamily="34" charset="0"/>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 0"/>
          <p:cNvSpPr/>
          <p:nvPr/>
        </p:nvSpPr>
        <p:spPr>
          <a:xfrm>
            <a:off x="617161" y="329486"/>
            <a:ext cx="10971728" cy="493728"/>
          </a:xfrm>
          <a:prstGeom prst="rect">
            <a:avLst/>
          </a:prstGeom>
          <a:noFill/>
          <a:ln/>
        </p:spPr>
        <p:txBody>
          <a:bodyPr wrap="square" lIns="0" tIns="0" rIns="0" bIns="0" rtlCol="0" anchor="ctr"/>
          <a:lstStyle/>
          <a:p>
            <a:r>
              <a:rPr lang="it-IT" sz="3600" b="1" dirty="0">
                <a:solidFill>
                  <a:srgbClr val="14181C"/>
                </a:solidFill>
                <a:latin typeface="Aptos" panose="020B0004020202020204" pitchFamily="34" charset="0"/>
                <a:ea typeface="Calibri" pitchFamily="34" charset="-122"/>
                <a:cs typeface="Calibri" pitchFamily="34" charset="-120"/>
              </a:rPr>
              <a:t>A quali condizioni tornerebbero attivi</a:t>
            </a:r>
          </a:p>
        </p:txBody>
      </p:sp>
      <p:sp>
        <p:nvSpPr>
          <p:cNvPr id="3" name="Text 1"/>
          <p:cNvSpPr/>
          <p:nvPr/>
        </p:nvSpPr>
        <p:spPr>
          <a:xfrm>
            <a:off x="617161" y="891788"/>
            <a:ext cx="10971728" cy="315437"/>
          </a:xfrm>
          <a:prstGeom prst="rect">
            <a:avLst/>
          </a:prstGeom>
          <a:noFill/>
          <a:ln/>
        </p:spPr>
        <p:txBody>
          <a:bodyPr wrap="square" lIns="0" tIns="0" rIns="0" bIns="0" rtlCol="0" anchor="ctr"/>
          <a:lstStyle/>
          <a:p>
            <a:pPr>
              <a:lnSpc>
                <a:spcPct val="105000"/>
              </a:lnSpc>
            </a:pPr>
            <a:r>
              <a:rPr lang="en-US" sz="1200" dirty="0">
                <a:solidFill>
                  <a:srgbClr val="9AA0A6"/>
                </a:solidFill>
                <a:latin typeface="Aptos" panose="020B0004020202020204" pitchFamily="34" charset="0"/>
                <a:ea typeface="Arial" pitchFamily="34" charset="-122"/>
                <a:cs typeface="Arial" pitchFamily="34" charset="-120"/>
              </a:rPr>
              <a:t>Cosa spingerebbe i non attivi a rimettersi in gioco — e dove sono.</a:t>
            </a:r>
            <a:endParaRPr lang="en-US" sz="1200" dirty="0">
              <a:latin typeface="Aptos" panose="020B0004020202020204" pitchFamily="34" charset="0"/>
            </a:endParaRPr>
          </a:p>
        </p:txBody>
      </p:sp>
      <p:sp>
        <p:nvSpPr>
          <p:cNvPr id="6" name="Text 4"/>
          <p:cNvSpPr/>
          <p:nvPr/>
        </p:nvSpPr>
        <p:spPr>
          <a:xfrm>
            <a:off x="617160" y="1399231"/>
            <a:ext cx="8679241" cy="411440"/>
          </a:xfrm>
          <a:prstGeom prst="rect">
            <a:avLst/>
          </a:prstGeom>
          <a:noFill/>
          <a:ln/>
        </p:spPr>
        <p:txBody>
          <a:bodyPr wrap="square" lIns="0" tIns="0" rIns="0" bIns="0" rtlCol="0" anchor="ctr"/>
          <a:lstStyle/>
          <a:p>
            <a:r>
              <a:rPr lang="en-US" sz="1500" b="1" kern="0" spc="105" dirty="0">
                <a:solidFill>
                  <a:srgbClr val="A30D22"/>
                </a:solidFill>
                <a:latin typeface="Aptos" panose="020B0004020202020204" pitchFamily="34" charset="0"/>
                <a:ea typeface="Calibri" pitchFamily="34" charset="-122"/>
                <a:cs typeface="Calibri" pitchFamily="34" charset="-120"/>
              </a:rPr>
              <a:t>CONDIZIONI DI ATTIVAZIONE  ·  % sui non attivi, risposte multiple</a:t>
            </a:r>
            <a:endParaRPr lang="en-US" sz="1500" dirty="0">
              <a:latin typeface="Aptos" panose="020B0004020202020204" pitchFamily="34" charset="0"/>
            </a:endParaRPr>
          </a:p>
        </p:txBody>
      </p:sp>
      <p:sp>
        <p:nvSpPr>
          <p:cNvPr id="7" name="TextBox 6"/>
          <p:cNvSpPr txBox="1"/>
          <p:nvPr/>
        </p:nvSpPr>
        <p:spPr>
          <a:xfrm>
            <a:off x="617220" y="2027876"/>
            <a:ext cx="2743200" cy="196208"/>
          </a:xfrm>
          <a:prstGeom prst="rect">
            <a:avLst/>
          </a:prstGeom>
          <a:noFill/>
        </p:spPr>
        <p:txBody>
          <a:bodyPr wrap="square" lIns="0" tIns="0" rIns="0" bIns="0" anchor="ctr">
            <a:spAutoFit/>
          </a:bodyPr>
          <a:lstStyle/>
          <a:p>
            <a:pPr algn="l"/>
            <a:r>
              <a:rPr sz="1275">
                <a:solidFill>
                  <a:srgbClr val="14181C"/>
                </a:solidFill>
                <a:latin typeface="Aptos"/>
              </a:rPr>
              <a:t>Se trovassi contesti che valorizzano</a:t>
            </a:r>
          </a:p>
        </p:txBody>
      </p:sp>
      <p:sp>
        <p:nvSpPr>
          <p:cNvPr id="8" name="Rounded Rectangle 7"/>
          <p:cNvSpPr/>
          <p:nvPr/>
        </p:nvSpPr>
        <p:spPr>
          <a:xfrm>
            <a:off x="3429000" y="1954530"/>
            <a:ext cx="4183380" cy="342900"/>
          </a:xfrm>
          <a:prstGeom prst="roundRect">
            <a:avLst>
              <a:gd name="adj" fmla="val 35000"/>
            </a:avLst>
          </a:prstGeom>
          <a:solidFill>
            <a:srgbClr val="EEF1F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sz="1350"/>
          </a:p>
        </p:txBody>
      </p:sp>
      <p:sp>
        <p:nvSpPr>
          <p:cNvPr id="9" name="Rounded Rectangle 8"/>
          <p:cNvSpPr/>
          <p:nvPr/>
        </p:nvSpPr>
        <p:spPr>
          <a:xfrm>
            <a:off x="3429001" y="1954530"/>
            <a:ext cx="3910550" cy="342900"/>
          </a:xfrm>
          <a:prstGeom prst="roundRect">
            <a:avLst>
              <a:gd name="adj" fmla="val 35000"/>
            </a:avLst>
          </a:prstGeom>
          <a:solidFill>
            <a:srgbClr val="6F977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sz="1350"/>
          </a:p>
        </p:txBody>
      </p:sp>
      <p:sp>
        <p:nvSpPr>
          <p:cNvPr id="10" name="TextBox 9"/>
          <p:cNvSpPr txBox="1"/>
          <p:nvPr/>
        </p:nvSpPr>
        <p:spPr>
          <a:xfrm>
            <a:off x="7715250" y="2022106"/>
            <a:ext cx="685800" cy="207749"/>
          </a:xfrm>
          <a:prstGeom prst="rect">
            <a:avLst/>
          </a:prstGeom>
          <a:noFill/>
        </p:spPr>
        <p:txBody>
          <a:bodyPr wrap="square" lIns="0" tIns="0" rIns="0" bIns="0" anchor="ctr">
            <a:spAutoFit/>
          </a:bodyPr>
          <a:lstStyle/>
          <a:p>
            <a:pPr algn="l"/>
            <a:r>
              <a:rPr sz="1350" b="1">
                <a:solidFill>
                  <a:srgbClr val="3A454F"/>
                </a:solidFill>
                <a:latin typeface="Aptos"/>
              </a:rPr>
              <a:t>21,5%</a:t>
            </a:r>
          </a:p>
        </p:txBody>
      </p:sp>
      <p:sp>
        <p:nvSpPr>
          <p:cNvPr id="11" name="TextBox 10"/>
          <p:cNvSpPr txBox="1"/>
          <p:nvPr/>
        </p:nvSpPr>
        <p:spPr>
          <a:xfrm>
            <a:off x="617220" y="2590232"/>
            <a:ext cx="2743200" cy="196208"/>
          </a:xfrm>
          <a:prstGeom prst="rect">
            <a:avLst/>
          </a:prstGeom>
          <a:noFill/>
        </p:spPr>
        <p:txBody>
          <a:bodyPr wrap="square" lIns="0" tIns="0" rIns="0" bIns="0" anchor="ctr">
            <a:spAutoFit/>
          </a:bodyPr>
          <a:lstStyle/>
          <a:p>
            <a:pPr algn="l"/>
            <a:r>
              <a:rPr sz="1275">
                <a:solidFill>
                  <a:srgbClr val="14181C"/>
                </a:solidFill>
                <a:latin typeface="Aptos"/>
              </a:rPr>
              <a:t>Se mi annoiassi</a:t>
            </a:r>
          </a:p>
        </p:txBody>
      </p:sp>
      <p:sp>
        <p:nvSpPr>
          <p:cNvPr id="12" name="Rounded Rectangle 11"/>
          <p:cNvSpPr/>
          <p:nvPr/>
        </p:nvSpPr>
        <p:spPr>
          <a:xfrm>
            <a:off x="3429000" y="2516886"/>
            <a:ext cx="4183380" cy="342900"/>
          </a:xfrm>
          <a:prstGeom prst="roundRect">
            <a:avLst>
              <a:gd name="adj" fmla="val 35000"/>
            </a:avLst>
          </a:prstGeom>
          <a:solidFill>
            <a:srgbClr val="EEF1F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sz="1350"/>
          </a:p>
        </p:txBody>
      </p:sp>
      <p:sp>
        <p:nvSpPr>
          <p:cNvPr id="13" name="Rounded Rectangle 12"/>
          <p:cNvSpPr/>
          <p:nvPr/>
        </p:nvSpPr>
        <p:spPr>
          <a:xfrm>
            <a:off x="3429000" y="2516886"/>
            <a:ext cx="3619533" cy="342900"/>
          </a:xfrm>
          <a:prstGeom prst="roundRect">
            <a:avLst>
              <a:gd name="adj" fmla="val 35000"/>
            </a:avLst>
          </a:prstGeom>
          <a:solidFill>
            <a:srgbClr val="C9D0D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sz="1350"/>
          </a:p>
        </p:txBody>
      </p:sp>
      <p:sp>
        <p:nvSpPr>
          <p:cNvPr id="14" name="TextBox 13"/>
          <p:cNvSpPr txBox="1"/>
          <p:nvPr/>
        </p:nvSpPr>
        <p:spPr>
          <a:xfrm>
            <a:off x="7715250" y="2584462"/>
            <a:ext cx="685800" cy="207749"/>
          </a:xfrm>
          <a:prstGeom prst="rect">
            <a:avLst/>
          </a:prstGeom>
          <a:noFill/>
        </p:spPr>
        <p:txBody>
          <a:bodyPr wrap="square" lIns="0" tIns="0" rIns="0" bIns="0" anchor="ctr">
            <a:spAutoFit/>
          </a:bodyPr>
          <a:lstStyle/>
          <a:p>
            <a:pPr algn="l"/>
            <a:r>
              <a:rPr sz="1350" b="1">
                <a:solidFill>
                  <a:srgbClr val="3A454F"/>
                </a:solidFill>
                <a:latin typeface="Aptos"/>
              </a:rPr>
              <a:t>19,9%</a:t>
            </a:r>
          </a:p>
        </p:txBody>
      </p:sp>
      <p:sp>
        <p:nvSpPr>
          <p:cNvPr id="15" name="TextBox 14"/>
          <p:cNvSpPr txBox="1"/>
          <p:nvPr/>
        </p:nvSpPr>
        <p:spPr>
          <a:xfrm>
            <a:off x="617220" y="3152588"/>
            <a:ext cx="2743200" cy="196208"/>
          </a:xfrm>
          <a:prstGeom prst="rect">
            <a:avLst/>
          </a:prstGeom>
          <a:noFill/>
        </p:spPr>
        <p:txBody>
          <a:bodyPr wrap="square" lIns="0" tIns="0" rIns="0" bIns="0" anchor="ctr">
            <a:spAutoFit/>
          </a:bodyPr>
          <a:lstStyle/>
          <a:p>
            <a:pPr algn="l"/>
            <a:r>
              <a:rPr sz="1275">
                <a:solidFill>
                  <a:srgbClr val="14181C"/>
                </a:solidFill>
                <a:latin typeface="Aptos"/>
              </a:rPr>
              <a:t>Per necessità economiche</a:t>
            </a:r>
          </a:p>
        </p:txBody>
      </p:sp>
      <p:sp>
        <p:nvSpPr>
          <p:cNvPr id="16" name="Rounded Rectangle 15"/>
          <p:cNvSpPr/>
          <p:nvPr/>
        </p:nvSpPr>
        <p:spPr>
          <a:xfrm>
            <a:off x="3429000" y="3079242"/>
            <a:ext cx="4183380" cy="342900"/>
          </a:xfrm>
          <a:prstGeom prst="roundRect">
            <a:avLst>
              <a:gd name="adj" fmla="val 35000"/>
            </a:avLst>
          </a:prstGeom>
          <a:solidFill>
            <a:srgbClr val="EEF1F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sz="1350"/>
          </a:p>
        </p:txBody>
      </p:sp>
      <p:sp>
        <p:nvSpPr>
          <p:cNvPr id="17" name="Rounded Rectangle 16"/>
          <p:cNvSpPr/>
          <p:nvPr/>
        </p:nvSpPr>
        <p:spPr>
          <a:xfrm>
            <a:off x="3429000" y="3079242"/>
            <a:ext cx="3146629" cy="342900"/>
          </a:xfrm>
          <a:prstGeom prst="roundRect">
            <a:avLst>
              <a:gd name="adj" fmla="val 35000"/>
            </a:avLst>
          </a:prstGeom>
          <a:solidFill>
            <a:srgbClr val="C9D0D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sz="1350"/>
          </a:p>
        </p:txBody>
      </p:sp>
      <p:sp>
        <p:nvSpPr>
          <p:cNvPr id="18" name="TextBox 17"/>
          <p:cNvSpPr txBox="1"/>
          <p:nvPr/>
        </p:nvSpPr>
        <p:spPr>
          <a:xfrm>
            <a:off x="7715250" y="3146818"/>
            <a:ext cx="685800" cy="207749"/>
          </a:xfrm>
          <a:prstGeom prst="rect">
            <a:avLst/>
          </a:prstGeom>
          <a:noFill/>
        </p:spPr>
        <p:txBody>
          <a:bodyPr wrap="square" lIns="0" tIns="0" rIns="0" bIns="0" anchor="ctr">
            <a:spAutoFit/>
          </a:bodyPr>
          <a:lstStyle/>
          <a:p>
            <a:pPr algn="l"/>
            <a:r>
              <a:rPr sz="1350" b="1">
                <a:solidFill>
                  <a:srgbClr val="3A454F"/>
                </a:solidFill>
                <a:latin typeface="Aptos"/>
              </a:rPr>
              <a:t>17,3%</a:t>
            </a:r>
          </a:p>
        </p:txBody>
      </p:sp>
      <p:sp>
        <p:nvSpPr>
          <p:cNvPr id="19" name="TextBox 18"/>
          <p:cNvSpPr txBox="1"/>
          <p:nvPr/>
        </p:nvSpPr>
        <p:spPr>
          <a:xfrm>
            <a:off x="617220" y="3714944"/>
            <a:ext cx="2743200" cy="196208"/>
          </a:xfrm>
          <a:prstGeom prst="rect">
            <a:avLst/>
          </a:prstGeom>
          <a:noFill/>
        </p:spPr>
        <p:txBody>
          <a:bodyPr wrap="square" lIns="0" tIns="0" rIns="0" bIns="0" anchor="ctr">
            <a:spAutoFit/>
          </a:bodyPr>
          <a:lstStyle/>
          <a:p>
            <a:pPr algn="l"/>
            <a:r>
              <a:rPr sz="1275">
                <a:solidFill>
                  <a:srgbClr val="14181C"/>
                </a:solidFill>
                <a:latin typeface="Aptos"/>
              </a:rPr>
              <a:t>Se qualcuno me lo proponesse</a:t>
            </a:r>
          </a:p>
        </p:txBody>
      </p:sp>
      <p:sp>
        <p:nvSpPr>
          <p:cNvPr id="20" name="Rounded Rectangle 19"/>
          <p:cNvSpPr/>
          <p:nvPr/>
        </p:nvSpPr>
        <p:spPr>
          <a:xfrm>
            <a:off x="3429000" y="3641598"/>
            <a:ext cx="4183380" cy="342900"/>
          </a:xfrm>
          <a:prstGeom prst="roundRect">
            <a:avLst>
              <a:gd name="adj" fmla="val 35000"/>
            </a:avLst>
          </a:prstGeom>
          <a:solidFill>
            <a:srgbClr val="EEF1F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sz="1350"/>
          </a:p>
        </p:txBody>
      </p:sp>
      <p:sp>
        <p:nvSpPr>
          <p:cNvPr id="21" name="Rounded Rectangle 20"/>
          <p:cNvSpPr/>
          <p:nvPr/>
        </p:nvSpPr>
        <p:spPr>
          <a:xfrm>
            <a:off x="3429001" y="3641598"/>
            <a:ext cx="3092063" cy="342900"/>
          </a:xfrm>
          <a:prstGeom prst="roundRect">
            <a:avLst>
              <a:gd name="adj" fmla="val 35000"/>
            </a:avLst>
          </a:prstGeom>
          <a:solidFill>
            <a:srgbClr val="6F977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sz="1350"/>
          </a:p>
        </p:txBody>
      </p:sp>
      <p:sp>
        <p:nvSpPr>
          <p:cNvPr id="22" name="TextBox 21"/>
          <p:cNvSpPr txBox="1"/>
          <p:nvPr/>
        </p:nvSpPr>
        <p:spPr>
          <a:xfrm>
            <a:off x="7715250" y="3709174"/>
            <a:ext cx="685800" cy="207749"/>
          </a:xfrm>
          <a:prstGeom prst="rect">
            <a:avLst/>
          </a:prstGeom>
          <a:noFill/>
        </p:spPr>
        <p:txBody>
          <a:bodyPr wrap="square" lIns="0" tIns="0" rIns="0" bIns="0" anchor="ctr">
            <a:spAutoFit/>
          </a:bodyPr>
          <a:lstStyle/>
          <a:p>
            <a:pPr algn="l"/>
            <a:r>
              <a:rPr sz="1350" b="1">
                <a:solidFill>
                  <a:srgbClr val="3A454F"/>
                </a:solidFill>
                <a:latin typeface="Aptos"/>
              </a:rPr>
              <a:t>17,0%</a:t>
            </a:r>
          </a:p>
        </p:txBody>
      </p:sp>
      <p:sp>
        <p:nvSpPr>
          <p:cNvPr id="23" name="TextBox 22"/>
          <p:cNvSpPr txBox="1"/>
          <p:nvPr/>
        </p:nvSpPr>
        <p:spPr>
          <a:xfrm>
            <a:off x="617220" y="4277300"/>
            <a:ext cx="2743200" cy="196208"/>
          </a:xfrm>
          <a:prstGeom prst="rect">
            <a:avLst/>
          </a:prstGeom>
          <a:noFill/>
        </p:spPr>
        <p:txBody>
          <a:bodyPr wrap="square" lIns="0" tIns="0" rIns="0" bIns="0" anchor="ctr">
            <a:spAutoFit/>
          </a:bodyPr>
          <a:lstStyle/>
          <a:p>
            <a:pPr algn="l"/>
            <a:r>
              <a:rPr sz="1275">
                <a:solidFill>
                  <a:srgbClr val="14181C"/>
                </a:solidFill>
                <a:latin typeface="Aptos"/>
              </a:rPr>
              <a:t>Se risolvessi problemi di salute</a:t>
            </a:r>
          </a:p>
        </p:txBody>
      </p:sp>
      <p:sp>
        <p:nvSpPr>
          <p:cNvPr id="24" name="Rounded Rectangle 23"/>
          <p:cNvSpPr/>
          <p:nvPr/>
        </p:nvSpPr>
        <p:spPr>
          <a:xfrm>
            <a:off x="3429000" y="4203954"/>
            <a:ext cx="4183380" cy="342900"/>
          </a:xfrm>
          <a:prstGeom prst="roundRect">
            <a:avLst>
              <a:gd name="adj" fmla="val 35000"/>
            </a:avLst>
          </a:prstGeom>
          <a:solidFill>
            <a:srgbClr val="EEF1F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sz="1350"/>
          </a:p>
        </p:txBody>
      </p:sp>
      <p:sp>
        <p:nvSpPr>
          <p:cNvPr id="25" name="Rounded Rectangle 24"/>
          <p:cNvSpPr/>
          <p:nvPr/>
        </p:nvSpPr>
        <p:spPr>
          <a:xfrm>
            <a:off x="3429001" y="4203954"/>
            <a:ext cx="2819234" cy="342900"/>
          </a:xfrm>
          <a:prstGeom prst="roundRect">
            <a:avLst>
              <a:gd name="adj" fmla="val 35000"/>
            </a:avLst>
          </a:prstGeom>
          <a:solidFill>
            <a:srgbClr val="C9D0D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sz="1350"/>
          </a:p>
        </p:txBody>
      </p:sp>
      <p:sp>
        <p:nvSpPr>
          <p:cNvPr id="26" name="TextBox 25"/>
          <p:cNvSpPr txBox="1"/>
          <p:nvPr/>
        </p:nvSpPr>
        <p:spPr>
          <a:xfrm>
            <a:off x="7715250" y="4271530"/>
            <a:ext cx="685800" cy="207749"/>
          </a:xfrm>
          <a:prstGeom prst="rect">
            <a:avLst/>
          </a:prstGeom>
          <a:noFill/>
        </p:spPr>
        <p:txBody>
          <a:bodyPr wrap="square" lIns="0" tIns="0" rIns="0" bIns="0" anchor="ctr">
            <a:spAutoFit/>
          </a:bodyPr>
          <a:lstStyle/>
          <a:p>
            <a:pPr algn="l"/>
            <a:r>
              <a:rPr sz="1350" b="1">
                <a:solidFill>
                  <a:srgbClr val="3A454F"/>
                </a:solidFill>
                <a:latin typeface="Aptos"/>
              </a:rPr>
              <a:t>15,5%</a:t>
            </a:r>
          </a:p>
        </p:txBody>
      </p:sp>
      <p:sp>
        <p:nvSpPr>
          <p:cNvPr id="27" name="TextBox 26"/>
          <p:cNvSpPr txBox="1"/>
          <p:nvPr/>
        </p:nvSpPr>
        <p:spPr>
          <a:xfrm>
            <a:off x="617220" y="4839656"/>
            <a:ext cx="2743200" cy="196208"/>
          </a:xfrm>
          <a:prstGeom prst="rect">
            <a:avLst/>
          </a:prstGeom>
          <a:noFill/>
        </p:spPr>
        <p:txBody>
          <a:bodyPr wrap="square" lIns="0" tIns="0" rIns="0" bIns="0" anchor="ctr">
            <a:spAutoFit/>
          </a:bodyPr>
          <a:lstStyle/>
          <a:p>
            <a:pPr algn="l"/>
            <a:r>
              <a:rPr sz="1275">
                <a:solidFill>
                  <a:srgbClr val="14181C"/>
                </a:solidFill>
                <a:latin typeface="Aptos"/>
              </a:rPr>
              <a:t>Contro la solitudine</a:t>
            </a:r>
          </a:p>
        </p:txBody>
      </p:sp>
      <p:sp>
        <p:nvSpPr>
          <p:cNvPr id="28" name="Rounded Rectangle 27"/>
          <p:cNvSpPr/>
          <p:nvPr/>
        </p:nvSpPr>
        <p:spPr>
          <a:xfrm>
            <a:off x="3429000" y="4766310"/>
            <a:ext cx="4183380" cy="342900"/>
          </a:xfrm>
          <a:prstGeom prst="roundRect">
            <a:avLst>
              <a:gd name="adj" fmla="val 35000"/>
            </a:avLst>
          </a:prstGeom>
          <a:solidFill>
            <a:srgbClr val="EEF1F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sz="1350"/>
          </a:p>
        </p:txBody>
      </p:sp>
      <p:sp>
        <p:nvSpPr>
          <p:cNvPr id="29" name="Rounded Rectangle 28"/>
          <p:cNvSpPr/>
          <p:nvPr/>
        </p:nvSpPr>
        <p:spPr>
          <a:xfrm>
            <a:off x="3429001" y="4766310"/>
            <a:ext cx="1418711" cy="342900"/>
          </a:xfrm>
          <a:prstGeom prst="roundRect">
            <a:avLst>
              <a:gd name="adj" fmla="val 35000"/>
            </a:avLst>
          </a:prstGeom>
          <a:solidFill>
            <a:srgbClr val="C9D0D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sz="1350"/>
          </a:p>
        </p:txBody>
      </p:sp>
      <p:sp>
        <p:nvSpPr>
          <p:cNvPr id="30" name="TextBox 29"/>
          <p:cNvSpPr txBox="1"/>
          <p:nvPr/>
        </p:nvSpPr>
        <p:spPr>
          <a:xfrm>
            <a:off x="7715250" y="4833886"/>
            <a:ext cx="685800" cy="207749"/>
          </a:xfrm>
          <a:prstGeom prst="rect">
            <a:avLst/>
          </a:prstGeom>
          <a:noFill/>
        </p:spPr>
        <p:txBody>
          <a:bodyPr wrap="square" lIns="0" tIns="0" rIns="0" bIns="0" anchor="ctr">
            <a:spAutoFit/>
          </a:bodyPr>
          <a:lstStyle/>
          <a:p>
            <a:pPr algn="l"/>
            <a:r>
              <a:rPr sz="1350" b="1">
                <a:solidFill>
                  <a:srgbClr val="3A454F"/>
                </a:solidFill>
                <a:latin typeface="Aptos"/>
              </a:rPr>
              <a:t>7,8%</a:t>
            </a:r>
          </a:p>
        </p:txBody>
      </p:sp>
      <p:sp>
        <p:nvSpPr>
          <p:cNvPr id="75" name="Shape 36">
            <a:extLst>
              <a:ext uri="{FF2B5EF4-FFF2-40B4-BE49-F238E27FC236}">
                <a16:creationId xmlns:a16="http://schemas.microsoft.com/office/drawing/2014/main" id="{BB3F37EC-5E59-7364-2109-7F2BB6930C84}"/>
              </a:ext>
            </a:extLst>
          </p:cNvPr>
          <p:cNvSpPr/>
          <p:nvPr/>
        </p:nvSpPr>
        <p:spPr>
          <a:xfrm>
            <a:off x="8606790" y="1954530"/>
            <a:ext cx="3257550" cy="3154680"/>
          </a:xfrm>
          <a:prstGeom prst="roundRect">
            <a:avLst>
              <a:gd name="adj" fmla="val 5143"/>
            </a:avLst>
          </a:prstGeom>
          <a:solidFill>
            <a:srgbClr val="FBEEF0"/>
          </a:solidFill>
          <a:ln>
            <a:noFill/>
          </a:ln>
        </p:spPr>
        <p:txBody>
          <a:bodyPr/>
          <a:lstStyle/>
          <a:p>
            <a:endParaRPr lang="en-US" sz="1500">
              <a:latin typeface="Aptos" panose="020B0004020202020204" pitchFamily="34" charset="0"/>
            </a:endParaRPr>
          </a:p>
        </p:txBody>
      </p:sp>
      <p:sp>
        <p:nvSpPr>
          <p:cNvPr id="77" name="Text 37">
            <a:extLst>
              <a:ext uri="{FF2B5EF4-FFF2-40B4-BE49-F238E27FC236}">
                <a16:creationId xmlns:a16="http://schemas.microsoft.com/office/drawing/2014/main" id="{C539ED2F-9690-CA8D-9E62-BF86835CFD3D}"/>
              </a:ext>
            </a:extLst>
          </p:cNvPr>
          <p:cNvSpPr/>
          <p:nvPr/>
        </p:nvSpPr>
        <p:spPr>
          <a:xfrm>
            <a:off x="8812530" y="2160270"/>
            <a:ext cx="2880360" cy="411480"/>
          </a:xfrm>
          <a:prstGeom prst="rect">
            <a:avLst/>
          </a:prstGeom>
          <a:noFill/>
          <a:ln/>
        </p:spPr>
        <p:txBody>
          <a:bodyPr wrap="square" lIns="0" tIns="0" rIns="0" bIns="0" rtlCol="0" anchor="ctr"/>
          <a:lstStyle/>
          <a:p>
            <a:r>
              <a:rPr lang="en-US" sz="1350" b="1" dirty="0">
                <a:solidFill>
                  <a:srgbClr val="A30D22"/>
                </a:solidFill>
                <a:latin typeface="Aptos" panose="020B0004020202020204" pitchFamily="34" charset="0"/>
                <a:ea typeface="Arial" pitchFamily="34" charset="-122"/>
                <a:cs typeface="Arial" pitchFamily="34" charset="-120"/>
              </a:rPr>
              <a:t>La domanda è la stessa ovunque</a:t>
            </a:r>
            <a:endParaRPr lang="en-US" sz="1350" dirty="0">
              <a:latin typeface="Aptos" panose="020B0004020202020204" pitchFamily="34" charset="0"/>
            </a:endParaRPr>
          </a:p>
        </p:txBody>
      </p:sp>
      <p:sp>
        <p:nvSpPr>
          <p:cNvPr id="79" name="Text 38">
            <a:extLst>
              <a:ext uri="{FF2B5EF4-FFF2-40B4-BE49-F238E27FC236}">
                <a16:creationId xmlns:a16="http://schemas.microsoft.com/office/drawing/2014/main" id="{92081035-54BA-9974-0C1E-5D836167A847}"/>
              </a:ext>
            </a:extLst>
          </p:cNvPr>
          <p:cNvSpPr/>
          <p:nvPr/>
        </p:nvSpPr>
        <p:spPr>
          <a:xfrm>
            <a:off x="8812530" y="2640330"/>
            <a:ext cx="2880360" cy="2331720"/>
          </a:xfrm>
          <a:prstGeom prst="rect">
            <a:avLst/>
          </a:prstGeom>
          <a:noFill/>
          <a:ln/>
        </p:spPr>
        <p:txBody>
          <a:bodyPr wrap="square" lIns="0" tIns="0" rIns="0" bIns="0" rtlCol="0" anchor="t"/>
          <a:lstStyle/>
          <a:p>
            <a:pPr>
              <a:lnSpc>
                <a:spcPct val="112000"/>
              </a:lnSpc>
            </a:pPr>
            <a:r>
              <a:rPr lang="en-US" sz="1400" dirty="0">
                <a:solidFill>
                  <a:srgbClr val="14181C"/>
                </a:solidFill>
                <a:latin typeface="Aptos" panose="020B0004020202020204" pitchFamily="34" charset="0"/>
                <a:ea typeface="Arial" pitchFamily="34" charset="-122"/>
                <a:cs typeface="Arial" pitchFamily="34" charset="-120"/>
              </a:rPr>
              <a:t>Prima del bisogno economico vengono l'occasione e lo stimolo: molti non si attivano per mancanza di proposta, non di ragioni. </a:t>
            </a:r>
          </a:p>
          <a:p>
            <a:pPr>
              <a:lnSpc>
                <a:spcPct val="112000"/>
              </a:lnSpc>
            </a:pPr>
            <a:endParaRPr lang="en-US" sz="1400" dirty="0">
              <a:solidFill>
                <a:srgbClr val="14181C"/>
              </a:solidFill>
              <a:latin typeface="Aptos" panose="020B0004020202020204" pitchFamily="34" charset="0"/>
              <a:ea typeface="Arial" pitchFamily="34" charset="-122"/>
              <a:cs typeface="Arial" pitchFamily="34" charset="-120"/>
            </a:endParaRPr>
          </a:p>
          <a:p>
            <a:pPr>
              <a:lnSpc>
                <a:spcPct val="112000"/>
              </a:lnSpc>
            </a:pPr>
            <a:r>
              <a:rPr lang="en-US" sz="1400" dirty="0">
                <a:solidFill>
                  <a:srgbClr val="14181C"/>
                </a:solidFill>
                <a:latin typeface="Aptos" panose="020B0004020202020204" pitchFamily="34" charset="0"/>
                <a:ea typeface="Arial" pitchFamily="34" charset="-122"/>
                <a:cs typeface="Arial" pitchFamily="34" charset="-120"/>
              </a:rPr>
              <a:t>E non cambia col territorio — nessuna differenza fra poli urbani, cinture e aree interne. </a:t>
            </a:r>
            <a:endParaRPr lang="en-US" sz="1400" dirty="0">
              <a:latin typeface="Aptos" panose="020B0004020202020204" pitchFamily="34" charset="0"/>
            </a:endParaRPr>
          </a:p>
        </p:txBody>
      </p:sp>
      <p:sp>
        <p:nvSpPr>
          <p:cNvPr id="59" name="Text 57"/>
          <p:cNvSpPr/>
          <p:nvPr/>
        </p:nvSpPr>
        <p:spPr>
          <a:xfrm>
            <a:off x="617161" y="6446225"/>
            <a:ext cx="10971728" cy="308580"/>
          </a:xfrm>
          <a:prstGeom prst="rect">
            <a:avLst/>
          </a:prstGeom>
          <a:noFill/>
          <a:ln/>
        </p:spPr>
        <p:txBody>
          <a:bodyPr wrap="square" lIns="0" tIns="0" rIns="0" bIns="0" rtlCol="0" anchor="ctr"/>
          <a:lstStyle/>
          <a:p>
            <a:pPr>
              <a:lnSpc>
                <a:spcPts val="900"/>
              </a:lnSpc>
            </a:pPr>
            <a:r>
              <a:rPr lang="en-US" sz="713" i="1" dirty="0">
                <a:solidFill>
                  <a:srgbClr val="6B7A87"/>
                </a:solidFill>
                <a:latin typeface="Aptos" panose="020B0004020202020204" pitchFamily="34" charset="0"/>
                <a:ea typeface="Calibri" pitchFamily="34" charset="-122"/>
                <a:cs typeface="Calibri" pitchFamily="34" charset="-120"/>
              </a:rPr>
              <a:t>Base: 1.448 non attivi. Domanda D45, risposte multiple; confronto territoriale non significativo. Survey APP Toscana.</a:t>
            </a:r>
            <a:endParaRPr lang="en-US" sz="713" dirty="0">
              <a:latin typeface="Aptos" panose="020B0004020202020204" pitchFamily="34" charset="0"/>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8000"/>
          </a:blip>
          <a:srcRect/>
          <a:tile tx="0" ty="0" sx="100000" sy="100000" flip="none" algn="tl"/>
        </a:blipFill>
        <a:effectLst/>
      </p:bgPr>
    </p:bg>
    <p:spTree>
      <p:nvGrpSpPr>
        <p:cNvPr id="1" name="">
          <a:extLst>
            <a:ext uri="{FF2B5EF4-FFF2-40B4-BE49-F238E27FC236}">
              <a16:creationId xmlns:a16="http://schemas.microsoft.com/office/drawing/2014/main" id="{8A684604-266C-A782-07C1-C932396C56D5}"/>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ABAFB34A-4FAA-6C82-22D3-D861BB1BC85B}"/>
              </a:ext>
            </a:extLst>
          </p:cNvPr>
          <p:cNvSpPr txBox="1"/>
          <p:nvPr/>
        </p:nvSpPr>
        <p:spPr>
          <a:xfrm>
            <a:off x="3034000" y="2270125"/>
            <a:ext cx="6093822" cy="845040"/>
          </a:xfrm>
          <a:prstGeom prst="rect">
            <a:avLst/>
          </a:prstGeom>
          <a:noFill/>
        </p:spPr>
        <p:txBody>
          <a:bodyPr wrap="square">
            <a:spAutoFit/>
          </a:bodyPr>
          <a:lstStyle/>
          <a:p>
            <a:pPr algn="ctr" defTabSz="685800">
              <a:lnSpc>
                <a:spcPct val="90000"/>
              </a:lnSpc>
              <a:spcBef>
                <a:spcPct val="0"/>
              </a:spcBef>
              <a:spcAft>
                <a:spcPts val="450"/>
              </a:spcAft>
            </a:pPr>
            <a:r>
              <a:rPr lang="en-US" sz="5400" b="1" dirty="0">
                <a:solidFill>
                  <a:srgbClr val="990011"/>
                </a:solidFill>
                <a:effectLst>
                  <a:outerShdw blurRad="38100" dist="38100" dir="2700000" algn="tl">
                    <a:srgbClr val="000000">
                      <a:alpha val="43137"/>
                    </a:srgbClr>
                  </a:outerShdw>
                </a:effectLst>
                <a:latin typeface="Aptos" panose="020B0004020202020204" pitchFamily="34" charset="0"/>
              </a:rPr>
              <a:t>LA SINTESI </a:t>
            </a:r>
          </a:p>
        </p:txBody>
      </p:sp>
      <p:pic>
        <p:nvPicPr>
          <p:cNvPr id="4" name="Picture 3">
            <a:extLst>
              <a:ext uri="{FF2B5EF4-FFF2-40B4-BE49-F238E27FC236}">
                <a16:creationId xmlns:a16="http://schemas.microsoft.com/office/drawing/2014/main" id="{B501BC39-DAB2-511F-8B8F-81EC93C23101}"/>
              </a:ext>
            </a:extLst>
          </p:cNvPr>
          <p:cNvPicPr>
            <a:picLocks noChangeAspect="1"/>
          </p:cNvPicPr>
          <p:nvPr/>
        </p:nvPicPr>
        <p:blipFill>
          <a:blip r:embed="rId3" cstate="print">
            <a:alphaModFix amt="20000"/>
            <a:extLst>
              <a:ext uri="{28A0092B-C50C-407E-A947-70E740481C1C}">
                <a14:useLocalDpi xmlns:a14="http://schemas.microsoft.com/office/drawing/2010/main" val="0"/>
              </a:ext>
            </a:extLst>
          </a:blip>
          <a:stretch>
            <a:fillRect/>
          </a:stretch>
        </p:blipFill>
        <p:spPr>
          <a:xfrm>
            <a:off x="10267950" y="6209507"/>
            <a:ext cx="1000550" cy="455459"/>
          </a:xfrm>
          <a:prstGeom prst="rect">
            <a:avLst/>
          </a:prstGeom>
        </p:spPr>
      </p:pic>
      <p:pic>
        <p:nvPicPr>
          <p:cNvPr id="8" name="Picture 7">
            <a:extLst>
              <a:ext uri="{FF2B5EF4-FFF2-40B4-BE49-F238E27FC236}">
                <a16:creationId xmlns:a16="http://schemas.microsoft.com/office/drawing/2014/main" id="{E09A0603-49FD-F0E6-CAD3-BEC9DEE56C88}"/>
              </a:ext>
            </a:extLst>
          </p:cNvPr>
          <p:cNvPicPr>
            <a:picLocks noChangeAspect="1"/>
          </p:cNvPicPr>
          <p:nvPr/>
        </p:nvPicPr>
        <p:blipFill>
          <a:blip r:embed="rId4" cstate="print">
            <a:alphaModFix amt="20000"/>
            <a:extLst>
              <a:ext uri="{28A0092B-C50C-407E-A947-70E740481C1C}">
                <a14:useLocalDpi xmlns:a14="http://schemas.microsoft.com/office/drawing/2010/main" val="0"/>
              </a:ext>
            </a:extLst>
          </a:blip>
          <a:stretch>
            <a:fillRect/>
          </a:stretch>
        </p:blipFill>
        <p:spPr>
          <a:xfrm>
            <a:off x="11561004" y="6030820"/>
            <a:ext cx="463692" cy="643671"/>
          </a:xfrm>
          <a:prstGeom prst="rect">
            <a:avLst/>
          </a:prstGeom>
        </p:spPr>
      </p:pic>
    </p:spTree>
    <p:extLst>
      <p:ext uri="{BB962C8B-B14F-4D97-AF65-F5344CB8AC3E}">
        <p14:creationId xmlns:p14="http://schemas.microsoft.com/office/powerpoint/2010/main" val="212540549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tretch>
            <a:fillRect/>
          </a:stretch>
        </p:blipFill>
        <p:spPr>
          <a:xfrm>
            <a:off x="0" y="28575"/>
            <a:ext cx="12192000" cy="6800850"/>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3"/>
          <p:cNvSpPr/>
          <p:nvPr/>
        </p:nvSpPr>
        <p:spPr>
          <a:xfrm>
            <a:off x="638466" y="437190"/>
            <a:ext cx="10913151" cy="728670"/>
          </a:xfrm>
          <a:prstGeom prst="rect">
            <a:avLst/>
          </a:prstGeom>
          <a:noFill/>
          <a:ln/>
        </p:spPr>
        <p:txBody>
          <a:bodyPr wrap="square" lIns="0" tIns="0" rIns="0" bIns="0" rtlCol="0" anchor="t"/>
          <a:lstStyle/>
          <a:p>
            <a:pPr defTabSz="685800"/>
            <a:r>
              <a:rPr lang="it-IT" sz="3600" b="1" dirty="0">
                <a:solidFill>
                  <a:srgbClr val="1A1A1A"/>
                </a:solidFill>
                <a:latin typeface="Aptos" panose="020B0004020202020204" pitchFamily="34" charset="0"/>
                <a:ea typeface="Cambria" pitchFamily="34" charset="-122"/>
                <a:cs typeface="Cambria" pitchFamily="34" charset="-120"/>
              </a:rPr>
              <a:t>Cosa influenza le traiettorie post-pensionamento</a:t>
            </a:r>
          </a:p>
        </p:txBody>
      </p:sp>
      <p:sp>
        <p:nvSpPr>
          <p:cNvPr id="4" name="T4"/>
          <p:cNvSpPr/>
          <p:nvPr/>
        </p:nvSpPr>
        <p:spPr>
          <a:xfrm>
            <a:off x="640081" y="1165860"/>
            <a:ext cx="10911535" cy="445770"/>
          </a:xfrm>
          <a:prstGeom prst="rect">
            <a:avLst/>
          </a:prstGeom>
          <a:noFill/>
          <a:ln/>
        </p:spPr>
        <p:txBody>
          <a:bodyPr wrap="square" lIns="0" tIns="0" rIns="0" bIns="0" rtlCol="0" anchor="t"/>
          <a:lstStyle/>
          <a:p>
            <a:pPr defTabSz="685800"/>
            <a:endParaRPr lang="it-IT" sz="2700" b="1" dirty="0">
              <a:solidFill>
                <a:srgbClr val="1A1A1A"/>
              </a:solidFill>
              <a:latin typeface="Aptos" panose="020B0004020202020204" pitchFamily="34" charset="0"/>
              <a:ea typeface="Cambria" pitchFamily="34" charset="-122"/>
              <a:cs typeface="Cambria" pitchFamily="34" charset="-120"/>
            </a:endParaRPr>
          </a:p>
        </p:txBody>
      </p:sp>
      <p:sp>
        <p:nvSpPr>
          <p:cNvPr id="5" name="T5"/>
          <p:cNvSpPr/>
          <p:nvPr/>
        </p:nvSpPr>
        <p:spPr>
          <a:xfrm>
            <a:off x="639273" y="891255"/>
            <a:ext cx="10911535" cy="705360"/>
          </a:xfrm>
          <a:prstGeom prst="rect">
            <a:avLst/>
          </a:prstGeom>
          <a:noFill/>
          <a:ln/>
        </p:spPr>
        <p:txBody>
          <a:bodyPr wrap="square" lIns="0" tIns="0" rIns="0" bIns="0" rtlCol="0" anchor="t"/>
          <a:lstStyle/>
          <a:p>
            <a:pPr defTabSz="685800"/>
            <a:r>
              <a:rPr lang="it-IT" sz="1500" b="1" dirty="0">
                <a:solidFill>
                  <a:srgbClr val="6B6B6B"/>
                </a:solidFill>
                <a:latin typeface="Aptos" panose="020B0004020202020204" pitchFamily="34" charset="0"/>
                <a:ea typeface="Cambria" pitchFamily="34" charset="-122"/>
                <a:cs typeface="Cambria" pitchFamily="34" charset="-120"/>
              </a:rPr>
              <a:t>La prosecuzione lavorativa riflette maggiormente la continuità della carriera precedente; il volontariato appare invece più strettamente collegato alle risorse culturali ed economiche disponibili.</a:t>
            </a:r>
          </a:p>
        </p:txBody>
      </p:sp>
      <p:sp>
        <p:nvSpPr>
          <p:cNvPr id="6" name="T6"/>
          <p:cNvSpPr/>
          <p:nvPr/>
        </p:nvSpPr>
        <p:spPr>
          <a:xfrm>
            <a:off x="640081" y="1433157"/>
            <a:ext cx="5175000" cy="274320"/>
          </a:xfrm>
          <a:prstGeom prst="rect">
            <a:avLst/>
          </a:prstGeom>
          <a:noFill/>
          <a:ln/>
        </p:spPr>
        <p:txBody>
          <a:bodyPr wrap="square" lIns="0" tIns="0" rIns="0" bIns="0" rtlCol="0" anchor="t"/>
          <a:lstStyle/>
          <a:p>
            <a:pPr defTabSz="685800"/>
            <a:r>
              <a:rPr lang="it-IT" sz="2100" b="1" dirty="0">
                <a:solidFill>
                  <a:srgbClr val="990011"/>
                </a:solidFill>
                <a:latin typeface="Aptos" panose="020B0004020202020204" pitchFamily="34" charset="0"/>
                <a:ea typeface="Cambria" pitchFamily="34" charset="-122"/>
                <a:cs typeface="Cambria" pitchFamily="34" charset="-120"/>
              </a:rPr>
              <a:t>LAVORO RETRIBUITO</a:t>
            </a:r>
          </a:p>
        </p:txBody>
      </p:sp>
      <p:sp>
        <p:nvSpPr>
          <p:cNvPr id="7" name="T7"/>
          <p:cNvSpPr/>
          <p:nvPr/>
        </p:nvSpPr>
        <p:spPr>
          <a:xfrm>
            <a:off x="6225000" y="1433157"/>
            <a:ext cx="5325000" cy="274320"/>
          </a:xfrm>
          <a:prstGeom prst="rect">
            <a:avLst/>
          </a:prstGeom>
          <a:noFill/>
          <a:ln/>
        </p:spPr>
        <p:txBody>
          <a:bodyPr wrap="square" lIns="0" tIns="0" rIns="0" bIns="0" rtlCol="0" anchor="t"/>
          <a:lstStyle/>
          <a:p>
            <a:pPr defTabSz="685800"/>
            <a:r>
              <a:rPr lang="it-IT" sz="2100" b="1" dirty="0">
                <a:solidFill>
                  <a:srgbClr val="00754A"/>
                </a:solidFill>
                <a:latin typeface="Aptos" panose="020B0004020202020204" pitchFamily="34" charset="0"/>
                <a:ea typeface="Cambria" pitchFamily="34" charset="-122"/>
                <a:cs typeface="Cambria" pitchFamily="34" charset="-120"/>
              </a:rPr>
              <a:t>VOLONTARIATO</a:t>
            </a:r>
          </a:p>
        </p:txBody>
      </p:sp>
      <p:cxnSp>
        <p:nvCxnSpPr>
          <p:cNvPr id="8" name="Divider"/>
          <p:cNvCxnSpPr/>
          <p:nvPr/>
        </p:nvCxnSpPr>
        <p:spPr>
          <a:xfrm>
            <a:off x="5962500" y="2563170"/>
            <a:ext cx="0" cy="3154680"/>
          </a:xfrm>
          <a:prstGeom prst="line">
            <a:avLst/>
          </a:prstGeom>
          <a:ln w="9525">
            <a:solidFill>
              <a:srgbClr val="D8D6D0"/>
            </a:solidFill>
          </a:ln>
        </p:spPr>
      </p:cxnSp>
      <p:sp>
        <p:nvSpPr>
          <p:cNvPr id="9" name="Circ9"/>
          <p:cNvSpPr/>
          <p:nvPr/>
        </p:nvSpPr>
        <p:spPr>
          <a:xfrm>
            <a:off x="640081" y="1825572"/>
            <a:ext cx="712500" cy="712500"/>
          </a:xfrm>
          <a:prstGeom prst="ellipse">
            <a:avLst/>
          </a:prstGeom>
          <a:solidFill>
            <a:srgbClr val="990011"/>
          </a:solidFill>
          <a:ln>
            <a:noFill/>
          </a:ln>
        </p:spPr>
        <p:txBody>
          <a:bodyPr wrap="square" lIns="0" tIns="0" rIns="0" bIns="0" anchor="ctr"/>
          <a:lstStyle/>
          <a:p>
            <a:pPr algn="ctr" defTabSz="685800"/>
            <a:r>
              <a:rPr lang="it-IT" b="1" dirty="0">
                <a:solidFill>
                  <a:srgbClr val="FFFFFF"/>
                </a:solidFill>
                <a:latin typeface="Aptos" panose="020B0004020202020204" pitchFamily="34" charset="0"/>
              </a:rPr>
              <a:t>+++</a:t>
            </a:r>
          </a:p>
        </p:txBody>
      </p:sp>
      <p:sp>
        <p:nvSpPr>
          <p:cNvPr id="10" name="T10"/>
          <p:cNvSpPr/>
          <p:nvPr/>
        </p:nvSpPr>
        <p:spPr>
          <a:xfrm>
            <a:off x="1465081" y="1915572"/>
            <a:ext cx="4350000" cy="675180"/>
          </a:xfrm>
          <a:prstGeom prst="rect">
            <a:avLst/>
          </a:prstGeom>
          <a:noFill/>
          <a:ln/>
        </p:spPr>
        <p:txBody>
          <a:bodyPr wrap="square" lIns="0" tIns="0" rIns="0" bIns="0" rtlCol="0" anchor="t"/>
          <a:lstStyle/>
          <a:p>
            <a:pPr defTabSz="685800"/>
            <a:r>
              <a:rPr lang="it-IT" sz="1500" dirty="0">
                <a:solidFill>
                  <a:prstClr val="black">
                    <a:lumMod val="85000"/>
                    <a:lumOff val="15000"/>
                  </a:prstClr>
                </a:solidFill>
                <a:latin typeface="Aptos" panose="020B0004020202020204" pitchFamily="34" charset="0"/>
                <a:ea typeface="Cambria" pitchFamily="34" charset="-122"/>
                <a:cs typeface="Cambria" pitchFamily="34" charset="-120"/>
              </a:rPr>
              <a:t>Chi era autonomo o libero professionista lavora molto più spesso</a:t>
            </a:r>
          </a:p>
        </p:txBody>
      </p:sp>
      <p:sp>
        <p:nvSpPr>
          <p:cNvPr id="11" name="Circ11"/>
          <p:cNvSpPr/>
          <p:nvPr/>
        </p:nvSpPr>
        <p:spPr>
          <a:xfrm>
            <a:off x="640081" y="3291840"/>
            <a:ext cx="712500" cy="712500"/>
          </a:xfrm>
          <a:prstGeom prst="ellipse">
            <a:avLst/>
          </a:prstGeom>
          <a:solidFill>
            <a:srgbClr val="990011"/>
          </a:solidFill>
          <a:ln>
            <a:noFill/>
          </a:ln>
        </p:spPr>
        <p:txBody>
          <a:bodyPr wrap="square" lIns="0" tIns="0" rIns="0" bIns="0" anchor="ctr"/>
          <a:lstStyle/>
          <a:p>
            <a:pPr algn="ctr" defTabSz="685800"/>
            <a:r>
              <a:rPr lang="it-IT" b="1" dirty="0">
                <a:solidFill>
                  <a:srgbClr val="FFFFFF"/>
                </a:solidFill>
                <a:latin typeface="Aptos" panose="020B0004020202020204" pitchFamily="34" charset="0"/>
              </a:rPr>
              <a:t>++</a:t>
            </a:r>
          </a:p>
        </p:txBody>
      </p:sp>
      <p:sp>
        <p:nvSpPr>
          <p:cNvPr id="12" name="T12"/>
          <p:cNvSpPr/>
          <p:nvPr/>
        </p:nvSpPr>
        <p:spPr>
          <a:xfrm>
            <a:off x="1465081" y="3381840"/>
            <a:ext cx="4350000" cy="728670"/>
          </a:xfrm>
          <a:prstGeom prst="rect">
            <a:avLst/>
          </a:prstGeom>
          <a:noFill/>
          <a:ln/>
        </p:spPr>
        <p:txBody>
          <a:bodyPr wrap="square" lIns="0" tIns="0" rIns="0" bIns="0" rtlCol="0" anchor="t"/>
          <a:lstStyle/>
          <a:p>
            <a:pPr defTabSz="685800"/>
            <a:r>
              <a:rPr lang="it-IT" sz="1500" dirty="0">
                <a:solidFill>
                  <a:srgbClr val="1A1A1A"/>
                </a:solidFill>
                <a:latin typeface="Aptos" panose="020B0004020202020204" pitchFamily="34" charset="0"/>
                <a:ea typeface="Cambria" pitchFamily="34" charset="-122"/>
                <a:cs typeface="Cambria" pitchFamily="34" charset="-120"/>
              </a:rPr>
              <a:t>Chi ha la laurea lavora più del doppio rispetto a chi ha il diploma</a:t>
            </a:r>
          </a:p>
        </p:txBody>
      </p:sp>
      <p:sp>
        <p:nvSpPr>
          <p:cNvPr id="13" name="Circ13"/>
          <p:cNvSpPr/>
          <p:nvPr/>
        </p:nvSpPr>
        <p:spPr>
          <a:xfrm>
            <a:off x="640081" y="4080510"/>
            <a:ext cx="712500" cy="712500"/>
          </a:xfrm>
          <a:prstGeom prst="ellipse">
            <a:avLst/>
          </a:prstGeom>
          <a:solidFill>
            <a:srgbClr val="990011"/>
          </a:solidFill>
          <a:ln>
            <a:noFill/>
          </a:ln>
        </p:spPr>
        <p:txBody>
          <a:bodyPr wrap="square" lIns="0" tIns="0" rIns="0" bIns="0" anchor="ctr"/>
          <a:lstStyle/>
          <a:p>
            <a:pPr algn="ctr" defTabSz="685800"/>
            <a:r>
              <a:rPr lang="it-IT" b="1" dirty="0">
                <a:solidFill>
                  <a:srgbClr val="FFFFFF"/>
                </a:solidFill>
                <a:latin typeface="Aptos" panose="020B0004020202020204" pitchFamily="34" charset="0"/>
              </a:rPr>
              <a:t>++</a:t>
            </a:r>
          </a:p>
        </p:txBody>
      </p:sp>
      <p:sp>
        <p:nvSpPr>
          <p:cNvPr id="14" name="T14"/>
          <p:cNvSpPr/>
          <p:nvPr/>
        </p:nvSpPr>
        <p:spPr>
          <a:xfrm>
            <a:off x="1465081" y="4170510"/>
            <a:ext cx="4350000" cy="728670"/>
          </a:xfrm>
          <a:prstGeom prst="rect">
            <a:avLst/>
          </a:prstGeom>
          <a:noFill/>
          <a:ln/>
        </p:spPr>
        <p:txBody>
          <a:bodyPr wrap="square" lIns="0" tIns="0" rIns="0" bIns="0" rtlCol="0" anchor="t"/>
          <a:lstStyle/>
          <a:p>
            <a:pPr defTabSz="685800"/>
            <a:r>
              <a:rPr lang="it-IT" sz="1500" dirty="0">
                <a:solidFill>
                  <a:srgbClr val="1A1A1A"/>
                </a:solidFill>
                <a:latin typeface="Aptos" panose="020B0004020202020204" pitchFamily="34" charset="0"/>
                <a:ea typeface="Cambria" pitchFamily="34" charset="-122"/>
                <a:cs typeface="Cambria" pitchFamily="34" charset="-120"/>
              </a:rPr>
              <a:t>Gli uomini lavorano quasi il doppio rispetto alle donne</a:t>
            </a:r>
          </a:p>
        </p:txBody>
      </p:sp>
      <p:sp>
        <p:nvSpPr>
          <p:cNvPr id="15" name="Circ15"/>
          <p:cNvSpPr/>
          <p:nvPr/>
        </p:nvSpPr>
        <p:spPr>
          <a:xfrm>
            <a:off x="640081" y="5695320"/>
            <a:ext cx="712500" cy="712500"/>
          </a:xfrm>
          <a:prstGeom prst="ellipse">
            <a:avLst/>
          </a:prstGeom>
          <a:solidFill>
            <a:srgbClr val="990011"/>
          </a:solidFill>
          <a:ln>
            <a:noFill/>
          </a:ln>
        </p:spPr>
        <p:txBody>
          <a:bodyPr wrap="square" lIns="0" tIns="0" rIns="0" bIns="0" anchor="ctr"/>
          <a:lstStyle/>
          <a:p>
            <a:pPr algn="ctr" defTabSz="685800"/>
            <a:r>
              <a:rPr lang="it-IT" sz="1350" b="1" dirty="0">
                <a:solidFill>
                  <a:srgbClr val="FFFFFF"/>
                </a:solidFill>
                <a:latin typeface="Aptos" panose="020B0004020202020204" pitchFamily="34" charset="0"/>
              </a:rPr>
              <a:t>−</a:t>
            </a:r>
          </a:p>
        </p:txBody>
      </p:sp>
      <p:sp>
        <p:nvSpPr>
          <p:cNvPr id="16" name="T16"/>
          <p:cNvSpPr/>
          <p:nvPr/>
        </p:nvSpPr>
        <p:spPr>
          <a:xfrm>
            <a:off x="1465081" y="5785320"/>
            <a:ext cx="4350000" cy="728670"/>
          </a:xfrm>
          <a:prstGeom prst="rect">
            <a:avLst/>
          </a:prstGeom>
          <a:noFill/>
          <a:ln/>
        </p:spPr>
        <p:txBody>
          <a:bodyPr wrap="square" lIns="0" tIns="0" rIns="0" bIns="0" rtlCol="0" anchor="t"/>
          <a:lstStyle/>
          <a:p>
            <a:pPr defTabSz="685800"/>
            <a:r>
              <a:rPr lang="it-IT" sz="1500" dirty="0">
                <a:solidFill>
                  <a:srgbClr val="1A1A1A"/>
                </a:solidFill>
                <a:latin typeface="Aptos" panose="020B0004020202020204" pitchFamily="34" charset="0"/>
                <a:ea typeface="Cambria" pitchFamily="34" charset="-122"/>
                <a:cs typeface="Cambria" pitchFamily="34" charset="-120"/>
              </a:rPr>
              <a:t>Chi percepisce il proprio reddito come inferiore alle aspettative lavora più frequentemente.</a:t>
            </a:r>
          </a:p>
        </p:txBody>
      </p:sp>
      <p:sp>
        <p:nvSpPr>
          <p:cNvPr id="17" name="Circ17"/>
          <p:cNvSpPr/>
          <p:nvPr/>
        </p:nvSpPr>
        <p:spPr>
          <a:xfrm>
            <a:off x="6225000" y="2503170"/>
            <a:ext cx="712500" cy="712500"/>
          </a:xfrm>
          <a:prstGeom prst="ellipse">
            <a:avLst/>
          </a:prstGeom>
          <a:solidFill>
            <a:srgbClr val="00754A"/>
          </a:solidFill>
          <a:ln>
            <a:noFill/>
          </a:ln>
        </p:spPr>
        <p:txBody>
          <a:bodyPr wrap="square" lIns="0" tIns="0" rIns="0" bIns="0" anchor="ctr"/>
          <a:lstStyle/>
          <a:p>
            <a:pPr algn="ctr" defTabSz="685800"/>
            <a:r>
              <a:rPr lang="it-IT" sz="1350" b="1" dirty="0">
                <a:solidFill>
                  <a:srgbClr val="FFFFFF"/>
                </a:solidFill>
                <a:latin typeface="Aptos" panose="020B0004020202020204" pitchFamily="34" charset="0"/>
              </a:rPr>
              <a:t>++</a:t>
            </a:r>
          </a:p>
        </p:txBody>
      </p:sp>
      <p:sp>
        <p:nvSpPr>
          <p:cNvPr id="18" name="T18"/>
          <p:cNvSpPr/>
          <p:nvPr/>
        </p:nvSpPr>
        <p:spPr>
          <a:xfrm>
            <a:off x="7050000" y="2602540"/>
            <a:ext cx="4500000" cy="728670"/>
          </a:xfrm>
          <a:prstGeom prst="rect">
            <a:avLst/>
          </a:prstGeom>
          <a:noFill/>
          <a:ln/>
        </p:spPr>
        <p:txBody>
          <a:bodyPr wrap="square" lIns="0" tIns="0" rIns="0" bIns="0" rtlCol="0" anchor="t"/>
          <a:lstStyle/>
          <a:p>
            <a:pPr defTabSz="685800"/>
            <a:r>
              <a:rPr lang="it-IT" sz="1500" dirty="0">
                <a:solidFill>
                  <a:srgbClr val="1A1A1A"/>
                </a:solidFill>
                <a:latin typeface="Aptos" panose="020B0004020202020204" pitchFamily="34" charset="0"/>
                <a:ea typeface="Cambria" pitchFamily="34" charset="-122"/>
                <a:cs typeface="Cambria" pitchFamily="34" charset="-120"/>
              </a:rPr>
              <a:t>Chi ha la laurea fa volontariato più spesso di chi ha il diploma</a:t>
            </a:r>
          </a:p>
        </p:txBody>
      </p:sp>
      <p:sp>
        <p:nvSpPr>
          <p:cNvPr id="19" name="Circ19"/>
          <p:cNvSpPr/>
          <p:nvPr/>
        </p:nvSpPr>
        <p:spPr>
          <a:xfrm>
            <a:off x="6225000" y="3291840"/>
            <a:ext cx="712500" cy="712500"/>
          </a:xfrm>
          <a:prstGeom prst="ellipse">
            <a:avLst/>
          </a:prstGeom>
          <a:solidFill>
            <a:srgbClr val="00754A"/>
          </a:solidFill>
          <a:ln>
            <a:noFill/>
          </a:ln>
        </p:spPr>
        <p:txBody>
          <a:bodyPr wrap="square" lIns="0" tIns="0" rIns="0" bIns="0" anchor="ctr"/>
          <a:lstStyle/>
          <a:p>
            <a:pPr algn="ctr" defTabSz="685800"/>
            <a:r>
              <a:rPr lang="it-IT" sz="1350" b="1" dirty="0">
                <a:solidFill>
                  <a:srgbClr val="FFFFFF"/>
                </a:solidFill>
                <a:latin typeface="Aptos" panose="020B0004020202020204" pitchFamily="34" charset="0"/>
              </a:rPr>
              <a:t>-</a:t>
            </a:r>
          </a:p>
        </p:txBody>
      </p:sp>
      <p:sp>
        <p:nvSpPr>
          <p:cNvPr id="20" name="T20"/>
          <p:cNvSpPr/>
          <p:nvPr/>
        </p:nvSpPr>
        <p:spPr>
          <a:xfrm>
            <a:off x="7050000" y="3391210"/>
            <a:ext cx="4500000" cy="728670"/>
          </a:xfrm>
          <a:prstGeom prst="rect">
            <a:avLst/>
          </a:prstGeom>
          <a:noFill/>
          <a:ln/>
        </p:spPr>
        <p:txBody>
          <a:bodyPr wrap="square" lIns="0" tIns="0" rIns="0" bIns="0" rtlCol="0" anchor="t"/>
          <a:lstStyle/>
          <a:p>
            <a:pPr defTabSz="685800"/>
            <a:r>
              <a:rPr lang="it-IT" sz="1500" dirty="0">
                <a:solidFill>
                  <a:srgbClr val="1A1A1A"/>
                </a:solidFill>
                <a:latin typeface="Aptos" panose="020B0004020202020204" pitchFamily="34" charset="0"/>
                <a:ea typeface="Cambria" pitchFamily="34" charset="-122"/>
                <a:cs typeface="Cambria" pitchFamily="34" charset="-120"/>
              </a:rPr>
              <a:t>Chi sente il reddito insufficiente fa molto meno volontariato: serve un minimo di sicurezza economica</a:t>
            </a:r>
          </a:p>
        </p:txBody>
      </p:sp>
      <p:sp>
        <p:nvSpPr>
          <p:cNvPr id="21" name="Circ21"/>
          <p:cNvSpPr/>
          <p:nvPr/>
        </p:nvSpPr>
        <p:spPr>
          <a:xfrm>
            <a:off x="6225000" y="4080510"/>
            <a:ext cx="712500" cy="712500"/>
          </a:xfrm>
          <a:prstGeom prst="ellipse">
            <a:avLst/>
          </a:prstGeom>
          <a:solidFill>
            <a:srgbClr val="00754A"/>
          </a:solidFill>
          <a:ln>
            <a:noFill/>
          </a:ln>
        </p:spPr>
        <p:txBody>
          <a:bodyPr wrap="square" lIns="0" tIns="0" rIns="0" bIns="0" anchor="ctr"/>
          <a:lstStyle/>
          <a:p>
            <a:pPr algn="ctr" defTabSz="685800"/>
            <a:r>
              <a:rPr lang="it-IT" b="1" dirty="0">
                <a:solidFill>
                  <a:srgbClr val="FFFFFF"/>
                </a:solidFill>
                <a:latin typeface="Aptos" panose="020B0004020202020204" pitchFamily="34" charset="0"/>
              </a:rPr>
              <a:t>=</a:t>
            </a:r>
          </a:p>
        </p:txBody>
      </p:sp>
      <p:sp>
        <p:nvSpPr>
          <p:cNvPr id="22" name="T22"/>
          <p:cNvSpPr/>
          <p:nvPr/>
        </p:nvSpPr>
        <p:spPr>
          <a:xfrm>
            <a:off x="7050000" y="4179880"/>
            <a:ext cx="4500000" cy="728670"/>
          </a:xfrm>
          <a:prstGeom prst="rect">
            <a:avLst/>
          </a:prstGeom>
          <a:noFill/>
          <a:ln/>
        </p:spPr>
        <p:txBody>
          <a:bodyPr wrap="square" lIns="0" tIns="0" rIns="0" bIns="0" rtlCol="0" anchor="t"/>
          <a:lstStyle/>
          <a:p>
            <a:pPr defTabSz="685800"/>
            <a:r>
              <a:rPr lang="it-IT" sz="1500" dirty="0">
                <a:solidFill>
                  <a:srgbClr val="1A1A1A"/>
                </a:solidFill>
                <a:latin typeface="Aptos" panose="020B0004020202020204" pitchFamily="34" charset="0"/>
                <a:ea typeface="Cambria" pitchFamily="34" charset="-122"/>
                <a:cs typeface="Cambria" pitchFamily="34" charset="-120"/>
              </a:rPr>
              <a:t>Uomini e donne fanno volontariato allo stesso modo: nessuna differenza</a:t>
            </a:r>
          </a:p>
        </p:txBody>
      </p:sp>
      <p:sp>
        <p:nvSpPr>
          <p:cNvPr id="23" name="Circ21">
            <a:extLst>
              <a:ext uri="{FF2B5EF4-FFF2-40B4-BE49-F238E27FC236}">
                <a16:creationId xmlns:a16="http://schemas.microsoft.com/office/drawing/2014/main" id="{95CE2EF4-65AF-0A9C-1CCD-71422BFBB01F}"/>
              </a:ext>
            </a:extLst>
          </p:cNvPr>
          <p:cNvSpPr/>
          <p:nvPr/>
        </p:nvSpPr>
        <p:spPr>
          <a:xfrm>
            <a:off x="6225000" y="4844958"/>
            <a:ext cx="731520" cy="731520"/>
          </a:xfrm>
          <a:prstGeom prst="ellipse">
            <a:avLst/>
          </a:prstGeom>
          <a:solidFill>
            <a:srgbClr val="00754A"/>
          </a:solidFill>
          <a:ln>
            <a:noFill/>
          </a:ln>
        </p:spPr>
        <p:txBody>
          <a:bodyPr wrap="square" lIns="0" tIns="0" rIns="0" bIns="0" anchor="ctr"/>
          <a:lstStyle/>
          <a:p>
            <a:pPr algn="ctr"/>
            <a:r>
              <a:rPr lang="it-IT" sz="2000" b="1" dirty="0">
                <a:solidFill>
                  <a:srgbClr val="FFFFFF"/>
                </a:solidFill>
                <a:latin typeface="Aptos" panose="020B0004020202020204" pitchFamily="34" charset="0"/>
              </a:rPr>
              <a:t>=</a:t>
            </a:r>
          </a:p>
        </p:txBody>
      </p:sp>
      <p:sp>
        <p:nvSpPr>
          <p:cNvPr id="32" name="T22">
            <a:extLst>
              <a:ext uri="{FF2B5EF4-FFF2-40B4-BE49-F238E27FC236}">
                <a16:creationId xmlns:a16="http://schemas.microsoft.com/office/drawing/2014/main" id="{FEFFB8DA-D290-C9AD-EB8B-E76B7AAA2E62}"/>
              </a:ext>
            </a:extLst>
          </p:cNvPr>
          <p:cNvSpPr/>
          <p:nvPr/>
        </p:nvSpPr>
        <p:spPr>
          <a:xfrm>
            <a:off x="7050000" y="4979985"/>
            <a:ext cx="4500000" cy="728670"/>
          </a:xfrm>
          <a:prstGeom prst="rect">
            <a:avLst/>
          </a:prstGeom>
          <a:noFill/>
          <a:ln/>
        </p:spPr>
        <p:txBody>
          <a:bodyPr wrap="square" lIns="0" tIns="0" rIns="0" bIns="0" rtlCol="0" anchor="t"/>
          <a:lstStyle/>
          <a:p>
            <a:pPr defTabSz="685800"/>
            <a:r>
              <a:rPr lang="it-IT" sz="1500" dirty="0">
                <a:solidFill>
                  <a:srgbClr val="1A1A1A"/>
                </a:solidFill>
                <a:latin typeface="Aptos" panose="020B0004020202020204" pitchFamily="34" charset="0"/>
                <a:ea typeface="Cambria" pitchFamily="34" charset="-122"/>
                <a:cs typeface="Cambria" pitchFamily="34" charset="-120"/>
              </a:rPr>
              <a:t>Le competenze professionali non fanno differenza sul volontariato</a:t>
            </a:r>
          </a:p>
        </p:txBody>
      </p:sp>
      <p:sp>
        <p:nvSpPr>
          <p:cNvPr id="34" name="Circ15">
            <a:extLst>
              <a:ext uri="{FF2B5EF4-FFF2-40B4-BE49-F238E27FC236}">
                <a16:creationId xmlns:a16="http://schemas.microsoft.com/office/drawing/2014/main" id="{09313D6D-0D58-0370-B22F-B7E61DBBB387}"/>
              </a:ext>
            </a:extLst>
          </p:cNvPr>
          <p:cNvSpPr/>
          <p:nvPr/>
        </p:nvSpPr>
        <p:spPr>
          <a:xfrm>
            <a:off x="640081" y="4864725"/>
            <a:ext cx="712500" cy="712500"/>
          </a:xfrm>
          <a:prstGeom prst="ellipse">
            <a:avLst/>
          </a:prstGeom>
          <a:solidFill>
            <a:srgbClr val="990011"/>
          </a:solidFill>
          <a:ln>
            <a:noFill/>
          </a:ln>
        </p:spPr>
        <p:txBody>
          <a:bodyPr wrap="square" lIns="0" tIns="0" rIns="0" bIns="0" anchor="ctr"/>
          <a:lstStyle/>
          <a:p>
            <a:pPr algn="ctr" defTabSz="685800"/>
            <a:r>
              <a:rPr lang="it-IT" sz="1350" b="1" dirty="0">
                <a:solidFill>
                  <a:srgbClr val="FFFFFF"/>
                </a:solidFill>
                <a:latin typeface="Aptos" panose="020B0004020202020204" pitchFamily="34" charset="0"/>
              </a:rPr>
              <a:t>−</a:t>
            </a:r>
          </a:p>
        </p:txBody>
      </p:sp>
      <p:sp>
        <p:nvSpPr>
          <p:cNvPr id="36" name="T16">
            <a:extLst>
              <a:ext uri="{FF2B5EF4-FFF2-40B4-BE49-F238E27FC236}">
                <a16:creationId xmlns:a16="http://schemas.microsoft.com/office/drawing/2014/main" id="{AC017478-F6A2-5687-D6B6-D9B9F8F568B5}"/>
              </a:ext>
            </a:extLst>
          </p:cNvPr>
          <p:cNvSpPr/>
          <p:nvPr/>
        </p:nvSpPr>
        <p:spPr>
          <a:xfrm>
            <a:off x="1465081" y="4954725"/>
            <a:ext cx="4350000" cy="728670"/>
          </a:xfrm>
          <a:prstGeom prst="rect">
            <a:avLst/>
          </a:prstGeom>
          <a:noFill/>
          <a:ln/>
        </p:spPr>
        <p:txBody>
          <a:bodyPr wrap="square" lIns="0" tIns="0" rIns="0" bIns="0" rtlCol="0" anchor="t"/>
          <a:lstStyle/>
          <a:p>
            <a:pPr defTabSz="685800"/>
            <a:r>
              <a:rPr lang="it-IT" sz="1500" dirty="0">
                <a:solidFill>
                  <a:srgbClr val="1A1A1A"/>
                </a:solidFill>
                <a:latin typeface="Aptos" panose="020B0004020202020204" pitchFamily="34" charset="0"/>
                <a:ea typeface="Cambria" pitchFamily="34" charset="-122"/>
                <a:cs typeface="Cambria" pitchFamily="34" charset="-120"/>
              </a:rPr>
              <a:t>Chi ha avuto una carriera molto stabile lavora meno: spesso si lavora perché la carriera non ha dato tutto</a:t>
            </a:r>
          </a:p>
        </p:txBody>
      </p:sp>
      <p:sp>
        <p:nvSpPr>
          <p:cNvPr id="38" name="Circ11">
            <a:extLst>
              <a:ext uri="{FF2B5EF4-FFF2-40B4-BE49-F238E27FC236}">
                <a16:creationId xmlns:a16="http://schemas.microsoft.com/office/drawing/2014/main" id="{3A96F490-ACA8-09AC-CA3D-7B7D763AC174}"/>
              </a:ext>
            </a:extLst>
          </p:cNvPr>
          <p:cNvSpPr/>
          <p:nvPr/>
        </p:nvSpPr>
        <p:spPr>
          <a:xfrm>
            <a:off x="638466" y="2558715"/>
            <a:ext cx="712500" cy="712500"/>
          </a:xfrm>
          <a:prstGeom prst="ellipse">
            <a:avLst/>
          </a:prstGeom>
          <a:solidFill>
            <a:srgbClr val="990011"/>
          </a:solidFill>
          <a:ln>
            <a:noFill/>
          </a:ln>
        </p:spPr>
        <p:txBody>
          <a:bodyPr wrap="square" lIns="0" tIns="0" rIns="0" bIns="0" anchor="ctr"/>
          <a:lstStyle/>
          <a:p>
            <a:pPr algn="ctr" defTabSz="685800"/>
            <a:r>
              <a:rPr lang="it-IT" b="1" dirty="0">
                <a:solidFill>
                  <a:srgbClr val="FFFFFF"/>
                </a:solidFill>
                <a:latin typeface="Aptos" panose="020B0004020202020204" pitchFamily="34" charset="0"/>
              </a:rPr>
              <a:t>++</a:t>
            </a:r>
          </a:p>
        </p:txBody>
      </p:sp>
      <p:sp>
        <p:nvSpPr>
          <p:cNvPr id="40" name="T12">
            <a:extLst>
              <a:ext uri="{FF2B5EF4-FFF2-40B4-BE49-F238E27FC236}">
                <a16:creationId xmlns:a16="http://schemas.microsoft.com/office/drawing/2014/main" id="{EC6B5508-458F-4EF0-8B2D-EBE2D0C8449D}"/>
              </a:ext>
            </a:extLst>
          </p:cNvPr>
          <p:cNvSpPr/>
          <p:nvPr/>
        </p:nvSpPr>
        <p:spPr>
          <a:xfrm>
            <a:off x="1463466" y="2648715"/>
            <a:ext cx="4350000" cy="728670"/>
          </a:xfrm>
          <a:prstGeom prst="rect">
            <a:avLst/>
          </a:prstGeom>
          <a:noFill/>
          <a:ln/>
        </p:spPr>
        <p:txBody>
          <a:bodyPr wrap="square" lIns="0" tIns="0" rIns="0" bIns="0" rtlCol="0" anchor="t"/>
          <a:lstStyle/>
          <a:p>
            <a:pPr defTabSz="685800"/>
            <a:r>
              <a:rPr lang="it-IT" sz="1500" dirty="0">
                <a:latin typeface="Aptos" panose="020B0004020202020204" pitchFamily="34" charset="0"/>
              </a:rPr>
              <a:t>Chi ha sviluppato competenze mostra una maggiore propensione a continuare a lavorare.</a:t>
            </a:r>
            <a:endParaRPr lang="it-IT" sz="1500" dirty="0">
              <a:solidFill>
                <a:srgbClr val="1A1A1A"/>
              </a:solidFill>
              <a:latin typeface="Aptos" panose="020B0004020202020204" pitchFamily="34" charset="0"/>
              <a:ea typeface="Cambria" pitchFamily="34" charset="-122"/>
              <a:cs typeface="Cambria" pitchFamily="34" charset="-120"/>
            </a:endParaRPr>
          </a:p>
        </p:txBody>
      </p:sp>
      <p:sp>
        <p:nvSpPr>
          <p:cNvPr id="42" name="Circ19">
            <a:extLst>
              <a:ext uri="{FF2B5EF4-FFF2-40B4-BE49-F238E27FC236}">
                <a16:creationId xmlns:a16="http://schemas.microsoft.com/office/drawing/2014/main" id="{A5963C59-90C9-70A9-B188-DA718817DF12}"/>
              </a:ext>
            </a:extLst>
          </p:cNvPr>
          <p:cNvSpPr/>
          <p:nvPr/>
        </p:nvSpPr>
        <p:spPr>
          <a:xfrm>
            <a:off x="6223385" y="2558715"/>
            <a:ext cx="712500" cy="712500"/>
          </a:xfrm>
          <a:prstGeom prst="ellipse">
            <a:avLst/>
          </a:prstGeom>
          <a:solidFill>
            <a:srgbClr val="00754A"/>
          </a:solidFill>
          <a:ln>
            <a:noFill/>
          </a:ln>
        </p:spPr>
        <p:txBody>
          <a:bodyPr wrap="square" lIns="0" tIns="0" rIns="0" bIns="0" anchor="ctr"/>
          <a:lstStyle/>
          <a:p>
            <a:pPr algn="ctr" defTabSz="685800"/>
            <a:r>
              <a:rPr lang="it-IT" sz="1350" b="1" dirty="0">
                <a:solidFill>
                  <a:srgbClr val="FFFFFF"/>
                </a:solidFill>
                <a:latin typeface="Aptos" panose="020B0004020202020204" pitchFamily="34" charset="0"/>
              </a:rPr>
              <a:t>-</a:t>
            </a:r>
          </a:p>
        </p:txBody>
      </p:sp>
    </p:spTree>
  </p:cSld>
  <p:clrMapOvr>
    <a:masterClrMapping/>
  </p:clrMapOvr>
  <p:extLst>
    <p:ext uri="{6950BFC3-D8DA-4A85-94F7-54DA5524770B}">
      <p188:commentRel xmlns:p188="http://schemas.microsoft.com/office/powerpoint/2018/8/main" r:id="rId2"/>
    </p:ext>
  </p:extLst>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EDEFF5"/>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b="13025"/>
          <a:stretch>
            <a:fillRect/>
          </a:stretch>
        </p:blipFill>
        <p:spPr>
          <a:xfrm>
            <a:off x="0" y="28575"/>
            <a:ext cx="12192000" cy="6486525"/>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sessions/confident-affectionate-ride/mnt/outputs/bg.png"/>
          <p:cNvPicPr>
            <a:picLocks noChangeAspect="1"/>
          </p:cNvPicPr>
          <p:nvPr/>
        </p:nvPicPr>
        <p:blipFill>
          <a:blip r:embed="rId3"/>
          <a:stretch>
            <a:fillRect/>
          </a:stretch>
        </p:blipFill>
        <p:spPr>
          <a:xfrm>
            <a:off x="0" y="0"/>
            <a:ext cx="12161520" cy="6858000"/>
          </a:xfrm>
          <a:prstGeom prst="rect">
            <a:avLst/>
          </a:prstGeom>
        </p:spPr>
      </p:pic>
      <p:sp>
        <p:nvSpPr>
          <p:cNvPr id="3" name="Text 0"/>
          <p:cNvSpPr/>
          <p:nvPr/>
        </p:nvSpPr>
        <p:spPr>
          <a:xfrm>
            <a:off x="415290" y="320288"/>
            <a:ext cx="11330940" cy="1051560"/>
          </a:xfrm>
          <a:prstGeom prst="rect">
            <a:avLst/>
          </a:prstGeom>
          <a:noFill/>
          <a:ln/>
        </p:spPr>
        <p:txBody>
          <a:bodyPr wrap="square" lIns="0" tIns="0" rIns="0" bIns="0" rtlCol="0" anchor="ctr"/>
          <a:lstStyle/>
          <a:p>
            <a:pPr defTabSz="685800">
              <a:lnSpc>
                <a:spcPct val="105000"/>
              </a:lnSpc>
            </a:pPr>
            <a:r>
              <a:rPr lang="en-US" sz="3300" b="1" dirty="0">
                <a:solidFill>
                  <a:srgbClr val="16232E"/>
                </a:solidFill>
                <a:latin typeface="Aptos" panose="020B0004020202020204" pitchFamily="34" charset="0"/>
                <a:ea typeface="Cambria" pitchFamily="34" charset="-122"/>
                <a:cs typeface="Cambria" pitchFamily="34" charset="-120"/>
              </a:rPr>
              <a:t>Le </a:t>
            </a:r>
            <a:r>
              <a:rPr lang="en-US" sz="3300" b="1" dirty="0" err="1">
                <a:solidFill>
                  <a:srgbClr val="16232E"/>
                </a:solidFill>
                <a:latin typeface="Aptos" panose="020B0004020202020204" pitchFamily="34" charset="0"/>
                <a:ea typeface="Cambria" pitchFamily="34" charset="-122"/>
                <a:cs typeface="Cambria" pitchFamily="34" charset="-120"/>
              </a:rPr>
              <a:t>condizioni</a:t>
            </a:r>
            <a:r>
              <a:rPr lang="en-US" sz="3300" b="1" dirty="0">
                <a:solidFill>
                  <a:srgbClr val="16232E"/>
                </a:solidFill>
                <a:latin typeface="Aptos" panose="020B0004020202020204" pitchFamily="34" charset="0"/>
                <a:ea typeface="Cambria" pitchFamily="34" charset="-122"/>
                <a:cs typeface="Cambria" pitchFamily="34" charset="-120"/>
              </a:rPr>
              <a:t> associate alle traiettorie post-pensionamento</a:t>
            </a:r>
            <a:endParaRPr lang="en-US" sz="3300" b="1" dirty="0">
              <a:solidFill>
                <a:prstClr val="black"/>
              </a:solidFill>
              <a:latin typeface="Aptos" panose="020B0004020202020204" pitchFamily="34" charset="0"/>
            </a:endParaRPr>
          </a:p>
        </p:txBody>
      </p:sp>
      <p:sp>
        <p:nvSpPr>
          <p:cNvPr id="4" name="Text 1"/>
          <p:cNvSpPr/>
          <p:nvPr/>
        </p:nvSpPr>
        <p:spPr>
          <a:xfrm>
            <a:off x="445770" y="1353312"/>
            <a:ext cx="10972800" cy="502920"/>
          </a:xfrm>
          <a:prstGeom prst="rect">
            <a:avLst/>
          </a:prstGeom>
          <a:noFill/>
          <a:ln/>
        </p:spPr>
        <p:txBody>
          <a:bodyPr wrap="square" lIns="0" tIns="0" rIns="0" bIns="0" rtlCol="0" anchor="ctr"/>
          <a:lstStyle/>
          <a:p>
            <a:pPr defTabSz="685800"/>
            <a:r>
              <a:rPr lang="en-US" sz="1500" dirty="0">
                <a:solidFill>
                  <a:srgbClr val="6B7A87"/>
                </a:solidFill>
                <a:latin typeface="Aptos" panose="020B0004020202020204" pitchFamily="34" charset="0"/>
                <a:ea typeface="Calibri" pitchFamily="34" charset="-122"/>
                <a:cs typeface="Calibri" pitchFamily="34" charset="-120"/>
              </a:rPr>
              <a:t>Le tre vie rispondono a </a:t>
            </a:r>
            <a:r>
              <a:rPr lang="en-US" sz="1500" dirty="0" err="1">
                <a:solidFill>
                  <a:srgbClr val="6B7A87"/>
                </a:solidFill>
                <a:latin typeface="Aptos" panose="020B0004020202020204" pitchFamily="34" charset="0"/>
                <a:ea typeface="Calibri" pitchFamily="34" charset="-122"/>
                <a:cs typeface="Calibri" pitchFamily="34" charset="-120"/>
              </a:rPr>
              <a:t>meccanismi</a:t>
            </a:r>
            <a:r>
              <a:rPr lang="en-US" sz="1500" dirty="0">
                <a:solidFill>
                  <a:srgbClr val="6B7A87"/>
                </a:solidFill>
                <a:latin typeface="Aptos" panose="020B0004020202020204" pitchFamily="34" charset="0"/>
                <a:ea typeface="Calibri" pitchFamily="34" charset="-122"/>
                <a:cs typeface="Calibri" pitchFamily="34" charset="-120"/>
              </a:rPr>
              <a:t> </a:t>
            </a:r>
            <a:r>
              <a:rPr lang="en-US" sz="1500" dirty="0" err="1">
                <a:solidFill>
                  <a:srgbClr val="6B7A87"/>
                </a:solidFill>
                <a:latin typeface="Aptos" panose="020B0004020202020204" pitchFamily="34" charset="0"/>
                <a:ea typeface="Calibri" pitchFamily="34" charset="-122"/>
                <a:cs typeface="Calibri" pitchFamily="34" charset="-120"/>
              </a:rPr>
              <a:t>divergenti</a:t>
            </a:r>
            <a:r>
              <a:rPr lang="en-US" sz="1500" dirty="0">
                <a:solidFill>
                  <a:srgbClr val="6B7A87"/>
                </a:solidFill>
                <a:latin typeface="Aptos" panose="020B0004020202020204" pitchFamily="34" charset="0"/>
                <a:ea typeface="Calibri" pitchFamily="34" charset="-122"/>
                <a:cs typeface="Calibri" pitchFamily="34" charset="-120"/>
              </a:rPr>
              <a:t>.</a:t>
            </a:r>
            <a:endParaRPr lang="en-US" sz="1500" dirty="0">
              <a:solidFill>
                <a:prstClr val="black"/>
              </a:solidFill>
              <a:latin typeface="Aptos" panose="020B0004020202020204" pitchFamily="34" charset="0"/>
            </a:endParaRPr>
          </a:p>
        </p:txBody>
      </p:sp>
      <p:sp>
        <p:nvSpPr>
          <p:cNvPr id="5" name="Shape 2"/>
          <p:cNvSpPr/>
          <p:nvPr/>
        </p:nvSpPr>
        <p:spPr>
          <a:xfrm>
            <a:off x="3108960" y="2148840"/>
            <a:ext cx="2743200" cy="457200"/>
          </a:xfrm>
          <a:prstGeom prst="rect">
            <a:avLst/>
          </a:prstGeom>
          <a:solidFill>
            <a:srgbClr val="C0522D"/>
          </a:solidFill>
          <a:ln/>
        </p:spPr>
        <p:txBody>
          <a:bodyPr/>
          <a:lstStyle/>
          <a:p>
            <a:pPr defTabSz="685800"/>
            <a:endParaRPr lang="en-US" sz="2700">
              <a:solidFill>
                <a:prstClr val="black"/>
              </a:solidFill>
              <a:latin typeface="Aptos" panose="020B0004020202020204" pitchFamily="34" charset="0"/>
            </a:endParaRPr>
          </a:p>
        </p:txBody>
      </p:sp>
      <p:sp>
        <p:nvSpPr>
          <p:cNvPr id="6" name="Text 3"/>
          <p:cNvSpPr/>
          <p:nvPr/>
        </p:nvSpPr>
        <p:spPr>
          <a:xfrm>
            <a:off x="3108960" y="2148840"/>
            <a:ext cx="2743200" cy="457200"/>
          </a:xfrm>
          <a:prstGeom prst="rect">
            <a:avLst/>
          </a:prstGeom>
          <a:noFill/>
          <a:ln/>
        </p:spPr>
        <p:txBody>
          <a:bodyPr wrap="square" lIns="0" tIns="0" rIns="0" bIns="0" rtlCol="0" anchor="ctr"/>
          <a:lstStyle/>
          <a:p>
            <a:pPr algn="ctr" defTabSz="685800"/>
            <a:r>
              <a:rPr lang="en-US" sz="2100" b="1" dirty="0">
                <a:solidFill>
                  <a:srgbClr val="FFFFFF"/>
                </a:solidFill>
                <a:latin typeface="Aptos" panose="020B0004020202020204" pitchFamily="34" charset="0"/>
                <a:ea typeface="Calibri" pitchFamily="34" charset="-122"/>
                <a:cs typeface="Calibri" pitchFamily="34" charset="-120"/>
              </a:rPr>
              <a:t>LAVORO</a:t>
            </a:r>
            <a:endParaRPr lang="en-US" sz="2100" dirty="0">
              <a:solidFill>
                <a:prstClr val="black"/>
              </a:solidFill>
              <a:latin typeface="Aptos" panose="020B0004020202020204" pitchFamily="34" charset="0"/>
            </a:endParaRPr>
          </a:p>
        </p:txBody>
      </p:sp>
      <p:sp>
        <p:nvSpPr>
          <p:cNvPr id="7" name="Shape 4"/>
          <p:cNvSpPr/>
          <p:nvPr/>
        </p:nvSpPr>
        <p:spPr>
          <a:xfrm>
            <a:off x="5943600" y="2148840"/>
            <a:ext cx="2743200" cy="457200"/>
          </a:xfrm>
          <a:prstGeom prst="rect">
            <a:avLst/>
          </a:prstGeom>
          <a:solidFill>
            <a:srgbClr val="00915A"/>
          </a:solidFill>
          <a:ln/>
        </p:spPr>
        <p:txBody>
          <a:bodyPr/>
          <a:lstStyle/>
          <a:p>
            <a:pPr defTabSz="685800"/>
            <a:endParaRPr lang="en-US" sz="2700">
              <a:solidFill>
                <a:prstClr val="black"/>
              </a:solidFill>
              <a:latin typeface="Aptos" panose="020B0004020202020204" pitchFamily="34" charset="0"/>
            </a:endParaRPr>
          </a:p>
        </p:txBody>
      </p:sp>
      <p:sp>
        <p:nvSpPr>
          <p:cNvPr id="8" name="Text 5"/>
          <p:cNvSpPr/>
          <p:nvPr/>
        </p:nvSpPr>
        <p:spPr>
          <a:xfrm>
            <a:off x="5943600" y="2148840"/>
            <a:ext cx="2743200" cy="457200"/>
          </a:xfrm>
          <a:prstGeom prst="rect">
            <a:avLst/>
          </a:prstGeom>
          <a:noFill/>
          <a:ln/>
        </p:spPr>
        <p:txBody>
          <a:bodyPr wrap="square" lIns="0" tIns="0" rIns="0" bIns="0" rtlCol="0" anchor="ctr"/>
          <a:lstStyle/>
          <a:p>
            <a:pPr algn="ctr" defTabSz="685800"/>
            <a:r>
              <a:rPr lang="en-US" sz="2100" b="1" dirty="0">
                <a:solidFill>
                  <a:srgbClr val="FFFFFF"/>
                </a:solidFill>
                <a:latin typeface="Aptos" panose="020B0004020202020204" pitchFamily="34" charset="0"/>
                <a:ea typeface="Calibri" pitchFamily="34" charset="-122"/>
                <a:cs typeface="Calibri" pitchFamily="34" charset="-120"/>
              </a:rPr>
              <a:t>VOLONTARIATO</a:t>
            </a:r>
            <a:endParaRPr lang="en-US" sz="2100" dirty="0">
              <a:solidFill>
                <a:prstClr val="black"/>
              </a:solidFill>
              <a:latin typeface="Aptos" panose="020B0004020202020204" pitchFamily="34" charset="0"/>
            </a:endParaRPr>
          </a:p>
        </p:txBody>
      </p:sp>
      <p:sp>
        <p:nvSpPr>
          <p:cNvPr id="9" name="Shape 6"/>
          <p:cNvSpPr/>
          <p:nvPr/>
        </p:nvSpPr>
        <p:spPr>
          <a:xfrm>
            <a:off x="8778240" y="2148840"/>
            <a:ext cx="2743200" cy="457200"/>
          </a:xfrm>
          <a:prstGeom prst="rect">
            <a:avLst/>
          </a:prstGeom>
          <a:solidFill>
            <a:srgbClr val="5B7185"/>
          </a:solidFill>
          <a:ln/>
        </p:spPr>
        <p:txBody>
          <a:bodyPr/>
          <a:lstStyle/>
          <a:p>
            <a:pPr defTabSz="685800"/>
            <a:endParaRPr lang="en-US" sz="2700">
              <a:solidFill>
                <a:prstClr val="black"/>
              </a:solidFill>
              <a:latin typeface="Aptos" panose="020B0004020202020204" pitchFamily="34" charset="0"/>
            </a:endParaRPr>
          </a:p>
        </p:txBody>
      </p:sp>
      <p:sp>
        <p:nvSpPr>
          <p:cNvPr id="10" name="Text 7"/>
          <p:cNvSpPr/>
          <p:nvPr/>
        </p:nvSpPr>
        <p:spPr>
          <a:xfrm>
            <a:off x="8778240" y="2148840"/>
            <a:ext cx="2743200" cy="457200"/>
          </a:xfrm>
          <a:prstGeom prst="rect">
            <a:avLst/>
          </a:prstGeom>
          <a:noFill/>
          <a:ln/>
        </p:spPr>
        <p:txBody>
          <a:bodyPr wrap="square" lIns="0" tIns="0" rIns="0" bIns="0" rtlCol="0" anchor="ctr"/>
          <a:lstStyle/>
          <a:p>
            <a:pPr algn="ctr" defTabSz="685800"/>
            <a:r>
              <a:rPr lang="en-US" sz="2100" b="1" dirty="0">
                <a:solidFill>
                  <a:srgbClr val="FFFFFF"/>
                </a:solidFill>
                <a:latin typeface="Aptos" panose="020B0004020202020204" pitchFamily="34" charset="0"/>
                <a:ea typeface="Calibri" pitchFamily="34" charset="-122"/>
                <a:cs typeface="Calibri" pitchFamily="34" charset="-120"/>
              </a:rPr>
              <a:t>NON ATTIVI</a:t>
            </a:r>
            <a:endParaRPr lang="en-US" sz="2100" dirty="0">
              <a:solidFill>
                <a:prstClr val="black"/>
              </a:solidFill>
              <a:latin typeface="Aptos" panose="020B0004020202020204" pitchFamily="34" charset="0"/>
            </a:endParaRPr>
          </a:p>
        </p:txBody>
      </p:sp>
      <p:sp>
        <p:nvSpPr>
          <p:cNvPr id="11" name="Shape 8"/>
          <p:cNvSpPr/>
          <p:nvPr/>
        </p:nvSpPr>
        <p:spPr>
          <a:xfrm>
            <a:off x="594360" y="2697480"/>
            <a:ext cx="10972800" cy="676656"/>
          </a:xfrm>
          <a:prstGeom prst="rect">
            <a:avLst/>
          </a:prstGeom>
          <a:solidFill>
            <a:srgbClr val="EFF3F5"/>
          </a:solidFill>
          <a:ln/>
        </p:spPr>
        <p:txBody>
          <a:bodyPr/>
          <a:lstStyle/>
          <a:p>
            <a:pPr defTabSz="685800"/>
            <a:endParaRPr lang="en-US" sz="2700">
              <a:solidFill>
                <a:prstClr val="black"/>
              </a:solidFill>
              <a:latin typeface="Aptos" panose="020B0004020202020204" pitchFamily="34" charset="0"/>
            </a:endParaRPr>
          </a:p>
        </p:txBody>
      </p:sp>
      <p:sp>
        <p:nvSpPr>
          <p:cNvPr id="12" name="Text 9"/>
          <p:cNvSpPr/>
          <p:nvPr/>
        </p:nvSpPr>
        <p:spPr>
          <a:xfrm>
            <a:off x="777240" y="2697480"/>
            <a:ext cx="2194560" cy="676656"/>
          </a:xfrm>
          <a:prstGeom prst="rect">
            <a:avLst/>
          </a:prstGeom>
          <a:noFill/>
          <a:ln/>
        </p:spPr>
        <p:txBody>
          <a:bodyPr wrap="square" lIns="0" tIns="0" rIns="0" bIns="0" rtlCol="0" anchor="ctr"/>
          <a:lstStyle/>
          <a:p>
            <a:pPr defTabSz="685800"/>
            <a:r>
              <a:rPr lang="en-US" b="1" dirty="0">
                <a:solidFill>
                  <a:srgbClr val="1F3B54"/>
                </a:solidFill>
                <a:latin typeface="Aptos" panose="020B0004020202020204" pitchFamily="34" charset="0"/>
                <a:ea typeface="Calibri" pitchFamily="34" charset="-122"/>
                <a:cs typeface="Calibri" pitchFamily="34" charset="-120"/>
              </a:rPr>
              <a:t>Genere</a:t>
            </a:r>
            <a:endParaRPr lang="en-US" dirty="0">
              <a:solidFill>
                <a:prstClr val="black"/>
              </a:solidFill>
              <a:latin typeface="Aptos" panose="020B0004020202020204" pitchFamily="34" charset="0"/>
            </a:endParaRPr>
          </a:p>
        </p:txBody>
      </p:sp>
      <p:sp>
        <p:nvSpPr>
          <p:cNvPr id="13" name="Text 10"/>
          <p:cNvSpPr/>
          <p:nvPr/>
        </p:nvSpPr>
        <p:spPr>
          <a:xfrm>
            <a:off x="3200400" y="2697480"/>
            <a:ext cx="2560320" cy="676656"/>
          </a:xfrm>
          <a:prstGeom prst="rect">
            <a:avLst/>
          </a:prstGeom>
          <a:noFill/>
          <a:ln/>
        </p:spPr>
        <p:txBody>
          <a:bodyPr wrap="square" lIns="0" tIns="0" rIns="0" bIns="0" rtlCol="0" anchor="ctr"/>
          <a:lstStyle/>
          <a:p>
            <a:pPr defTabSz="685800"/>
            <a:r>
              <a:rPr lang="en-US" sz="1500" dirty="0">
                <a:solidFill>
                  <a:srgbClr val="16232E"/>
                </a:solidFill>
                <a:latin typeface="Aptos" panose="020B0004020202020204" pitchFamily="34" charset="0"/>
                <a:ea typeface="Calibri" pitchFamily="34" charset="-122"/>
                <a:cs typeface="Calibri" pitchFamily="34" charset="-120"/>
              </a:rPr>
              <a:t>Forte prevalenza maschile</a:t>
            </a:r>
            <a:endParaRPr lang="en-US" sz="1500" dirty="0">
              <a:solidFill>
                <a:prstClr val="black"/>
              </a:solidFill>
              <a:latin typeface="Aptos" panose="020B0004020202020204" pitchFamily="34" charset="0"/>
            </a:endParaRPr>
          </a:p>
        </p:txBody>
      </p:sp>
      <p:sp>
        <p:nvSpPr>
          <p:cNvPr id="14" name="Text 11"/>
          <p:cNvSpPr/>
          <p:nvPr/>
        </p:nvSpPr>
        <p:spPr>
          <a:xfrm>
            <a:off x="6035040" y="2697480"/>
            <a:ext cx="2560320" cy="676656"/>
          </a:xfrm>
          <a:prstGeom prst="rect">
            <a:avLst/>
          </a:prstGeom>
          <a:noFill/>
          <a:ln/>
        </p:spPr>
        <p:txBody>
          <a:bodyPr wrap="square" lIns="0" tIns="0" rIns="0" bIns="0" rtlCol="0" anchor="ctr"/>
          <a:lstStyle/>
          <a:p>
            <a:pPr defTabSz="685800"/>
            <a:r>
              <a:rPr lang="en-US" sz="1500" dirty="0">
                <a:solidFill>
                  <a:srgbClr val="16232E"/>
                </a:solidFill>
                <a:latin typeface="Aptos" panose="020B0004020202020204" pitchFamily="34" charset="0"/>
                <a:ea typeface="Calibri" pitchFamily="34" charset="-122"/>
                <a:cs typeface="Calibri" pitchFamily="34" charset="-120"/>
              </a:rPr>
              <a:t>Neutro</a:t>
            </a:r>
            <a:endParaRPr lang="en-US" sz="1500" dirty="0">
              <a:solidFill>
                <a:prstClr val="black"/>
              </a:solidFill>
              <a:latin typeface="Aptos" panose="020B0004020202020204" pitchFamily="34" charset="0"/>
            </a:endParaRPr>
          </a:p>
        </p:txBody>
      </p:sp>
      <p:sp>
        <p:nvSpPr>
          <p:cNvPr id="15" name="Text 12"/>
          <p:cNvSpPr/>
          <p:nvPr/>
        </p:nvSpPr>
        <p:spPr>
          <a:xfrm>
            <a:off x="8869680" y="2697480"/>
            <a:ext cx="2560320" cy="676656"/>
          </a:xfrm>
          <a:prstGeom prst="rect">
            <a:avLst/>
          </a:prstGeom>
          <a:noFill/>
          <a:ln/>
        </p:spPr>
        <p:txBody>
          <a:bodyPr wrap="square" lIns="0" tIns="0" rIns="0" bIns="0" rtlCol="0" anchor="ctr"/>
          <a:lstStyle/>
          <a:p>
            <a:pPr defTabSz="685800"/>
            <a:r>
              <a:rPr lang="en-US" sz="1500" dirty="0">
                <a:solidFill>
                  <a:srgbClr val="16232E"/>
                </a:solidFill>
                <a:latin typeface="Aptos" panose="020B0004020202020204" pitchFamily="34" charset="0"/>
                <a:ea typeface="Calibri" pitchFamily="34" charset="-122"/>
                <a:cs typeface="Calibri" pitchFamily="34" charset="-120"/>
              </a:rPr>
              <a:t>Neutro</a:t>
            </a:r>
            <a:endParaRPr lang="en-US" sz="1500" dirty="0">
              <a:solidFill>
                <a:prstClr val="black"/>
              </a:solidFill>
              <a:latin typeface="Aptos" panose="020B0004020202020204" pitchFamily="34" charset="0"/>
            </a:endParaRPr>
          </a:p>
        </p:txBody>
      </p:sp>
      <p:sp>
        <p:nvSpPr>
          <p:cNvPr id="16" name="Shape 13"/>
          <p:cNvSpPr/>
          <p:nvPr/>
        </p:nvSpPr>
        <p:spPr>
          <a:xfrm>
            <a:off x="594360" y="3410712"/>
            <a:ext cx="10972800" cy="676656"/>
          </a:xfrm>
          <a:prstGeom prst="rect">
            <a:avLst/>
          </a:prstGeom>
          <a:solidFill>
            <a:srgbClr val="FFFFFF"/>
          </a:solidFill>
          <a:ln/>
        </p:spPr>
        <p:txBody>
          <a:bodyPr/>
          <a:lstStyle/>
          <a:p>
            <a:pPr defTabSz="685800"/>
            <a:endParaRPr lang="en-US" sz="2700">
              <a:solidFill>
                <a:prstClr val="black"/>
              </a:solidFill>
              <a:latin typeface="Aptos" panose="020B0004020202020204" pitchFamily="34" charset="0"/>
            </a:endParaRPr>
          </a:p>
        </p:txBody>
      </p:sp>
      <p:sp>
        <p:nvSpPr>
          <p:cNvPr id="17" name="Text 14"/>
          <p:cNvSpPr/>
          <p:nvPr/>
        </p:nvSpPr>
        <p:spPr>
          <a:xfrm>
            <a:off x="777240" y="3410712"/>
            <a:ext cx="2194560" cy="676656"/>
          </a:xfrm>
          <a:prstGeom prst="rect">
            <a:avLst/>
          </a:prstGeom>
          <a:noFill/>
          <a:ln/>
        </p:spPr>
        <p:txBody>
          <a:bodyPr wrap="square" lIns="0" tIns="0" rIns="0" bIns="0" rtlCol="0" anchor="ctr"/>
          <a:lstStyle/>
          <a:p>
            <a:pPr defTabSz="685800"/>
            <a:r>
              <a:rPr lang="en-US" b="1" dirty="0">
                <a:solidFill>
                  <a:srgbClr val="1F3B54"/>
                </a:solidFill>
                <a:latin typeface="Aptos" panose="020B0004020202020204" pitchFamily="34" charset="0"/>
                <a:ea typeface="Calibri" pitchFamily="34" charset="-122"/>
                <a:cs typeface="Calibri" pitchFamily="34" charset="-120"/>
              </a:rPr>
              <a:t>Carriera precedente</a:t>
            </a:r>
            <a:endParaRPr lang="en-US" dirty="0">
              <a:solidFill>
                <a:prstClr val="black"/>
              </a:solidFill>
              <a:latin typeface="Aptos" panose="020B0004020202020204" pitchFamily="34" charset="0"/>
            </a:endParaRPr>
          </a:p>
        </p:txBody>
      </p:sp>
      <p:sp>
        <p:nvSpPr>
          <p:cNvPr id="18" name="Text 15"/>
          <p:cNvSpPr/>
          <p:nvPr/>
        </p:nvSpPr>
        <p:spPr>
          <a:xfrm>
            <a:off x="3200400" y="3410712"/>
            <a:ext cx="2560320" cy="676656"/>
          </a:xfrm>
          <a:prstGeom prst="rect">
            <a:avLst/>
          </a:prstGeom>
          <a:noFill/>
          <a:ln/>
        </p:spPr>
        <p:txBody>
          <a:bodyPr wrap="square" lIns="0" tIns="0" rIns="0" bIns="0" rtlCol="0" anchor="ctr"/>
          <a:lstStyle/>
          <a:p>
            <a:pPr defTabSz="685800"/>
            <a:r>
              <a:rPr lang="en-US" sz="1500" dirty="0">
                <a:solidFill>
                  <a:srgbClr val="16232E"/>
                </a:solidFill>
                <a:latin typeface="Aptos" panose="020B0004020202020204" pitchFamily="34" charset="0"/>
                <a:ea typeface="Calibri" pitchFamily="34" charset="-122"/>
                <a:cs typeface="Calibri" pitchFamily="34" charset="-120"/>
              </a:rPr>
              <a:t>Ex autonomi, alta istruzione, carriere fluide</a:t>
            </a:r>
            <a:endParaRPr lang="en-US" sz="1500" dirty="0">
              <a:solidFill>
                <a:prstClr val="black"/>
              </a:solidFill>
              <a:latin typeface="Aptos" panose="020B0004020202020204" pitchFamily="34" charset="0"/>
            </a:endParaRPr>
          </a:p>
        </p:txBody>
      </p:sp>
      <p:sp>
        <p:nvSpPr>
          <p:cNvPr id="19" name="Text 16"/>
          <p:cNvSpPr/>
          <p:nvPr/>
        </p:nvSpPr>
        <p:spPr>
          <a:xfrm>
            <a:off x="6035040" y="3410712"/>
            <a:ext cx="2560320" cy="676656"/>
          </a:xfrm>
          <a:prstGeom prst="rect">
            <a:avLst/>
          </a:prstGeom>
          <a:noFill/>
          <a:ln/>
        </p:spPr>
        <p:txBody>
          <a:bodyPr wrap="square" lIns="0" tIns="0" rIns="0" bIns="0" rtlCol="0" anchor="ctr"/>
          <a:lstStyle/>
          <a:p>
            <a:pPr defTabSz="685800"/>
            <a:r>
              <a:rPr lang="en-US" sz="1500" dirty="0">
                <a:solidFill>
                  <a:srgbClr val="16232E"/>
                </a:solidFill>
                <a:latin typeface="Aptos" panose="020B0004020202020204" pitchFamily="34" charset="0"/>
                <a:ea typeface="Calibri" pitchFamily="34" charset="-122"/>
                <a:cs typeface="Calibri" pitchFamily="34" charset="-120"/>
              </a:rPr>
              <a:t>Ex dipendenti pubblici, alta istruzione, carriere stabili</a:t>
            </a:r>
            <a:endParaRPr lang="en-US" sz="1500" dirty="0">
              <a:solidFill>
                <a:prstClr val="black"/>
              </a:solidFill>
              <a:latin typeface="Aptos" panose="020B0004020202020204" pitchFamily="34" charset="0"/>
            </a:endParaRPr>
          </a:p>
        </p:txBody>
      </p:sp>
      <p:sp>
        <p:nvSpPr>
          <p:cNvPr id="20" name="Text 17"/>
          <p:cNvSpPr/>
          <p:nvPr/>
        </p:nvSpPr>
        <p:spPr>
          <a:xfrm>
            <a:off x="8869680" y="3410712"/>
            <a:ext cx="2560320" cy="676656"/>
          </a:xfrm>
          <a:prstGeom prst="rect">
            <a:avLst/>
          </a:prstGeom>
          <a:noFill/>
          <a:ln/>
        </p:spPr>
        <p:txBody>
          <a:bodyPr wrap="square" lIns="0" tIns="0" rIns="0" bIns="0" rtlCol="0" anchor="ctr"/>
          <a:lstStyle/>
          <a:p>
            <a:pPr defTabSz="685800"/>
            <a:r>
              <a:rPr lang="en-US" sz="1500" dirty="0">
                <a:solidFill>
                  <a:srgbClr val="16232E"/>
                </a:solidFill>
                <a:latin typeface="Aptos" panose="020B0004020202020204" pitchFamily="34" charset="0"/>
                <a:ea typeface="Calibri" pitchFamily="34" charset="-122"/>
                <a:cs typeface="Calibri" pitchFamily="34" charset="-120"/>
              </a:rPr>
              <a:t>Titoli bassi, carriere esecutive o manuali</a:t>
            </a:r>
            <a:endParaRPr lang="en-US" sz="1500" dirty="0">
              <a:solidFill>
                <a:prstClr val="black"/>
              </a:solidFill>
              <a:latin typeface="Aptos" panose="020B0004020202020204" pitchFamily="34" charset="0"/>
            </a:endParaRPr>
          </a:p>
        </p:txBody>
      </p:sp>
      <p:sp>
        <p:nvSpPr>
          <p:cNvPr id="21" name="Shape 18"/>
          <p:cNvSpPr/>
          <p:nvPr/>
        </p:nvSpPr>
        <p:spPr>
          <a:xfrm>
            <a:off x="594360" y="4123944"/>
            <a:ext cx="10972800" cy="676656"/>
          </a:xfrm>
          <a:prstGeom prst="rect">
            <a:avLst/>
          </a:prstGeom>
          <a:solidFill>
            <a:srgbClr val="EFF3F5"/>
          </a:solidFill>
          <a:ln/>
        </p:spPr>
        <p:txBody>
          <a:bodyPr/>
          <a:lstStyle/>
          <a:p>
            <a:pPr defTabSz="685800"/>
            <a:endParaRPr lang="en-US" sz="2700">
              <a:solidFill>
                <a:prstClr val="black"/>
              </a:solidFill>
              <a:latin typeface="Aptos" panose="020B0004020202020204" pitchFamily="34" charset="0"/>
            </a:endParaRPr>
          </a:p>
        </p:txBody>
      </p:sp>
      <p:sp>
        <p:nvSpPr>
          <p:cNvPr id="22" name="Text 19"/>
          <p:cNvSpPr/>
          <p:nvPr/>
        </p:nvSpPr>
        <p:spPr>
          <a:xfrm>
            <a:off x="777240" y="4123944"/>
            <a:ext cx="2194560" cy="676656"/>
          </a:xfrm>
          <a:prstGeom prst="rect">
            <a:avLst/>
          </a:prstGeom>
          <a:noFill/>
          <a:ln/>
        </p:spPr>
        <p:txBody>
          <a:bodyPr wrap="square" lIns="0" tIns="0" rIns="0" bIns="0" rtlCol="0" anchor="ctr"/>
          <a:lstStyle/>
          <a:p>
            <a:pPr defTabSz="685800"/>
            <a:r>
              <a:rPr lang="en-US" b="1" dirty="0">
                <a:solidFill>
                  <a:srgbClr val="1F3B54"/>
                </a:solidFill>
                <a:latin typeface="Aptos" panose="020B0004020202020204" pitchFamily="34" charset="0"/>
                <a:ea typeface="Calibri" pitchFamily="34" charset="-122"/>
                <a:cs typeface="Calibri" pitchFamily="34" charset="-120"/>
              </a:rPr>
              <a:t>Condizione economica</a:t>
            </a:r>
            <a:endParaRPr lang="en-US" dirty="0">
              <a:solidFill>
                <a:prstClr val="black"/>
              </a:solidFill>
              <a:latin typeface="Aptos" panose="020B0004020202020204" pitchFamily="34" charset="0"/>
            </a:endParaRPr>
          </a:p>
        </p:txBody>
      </p:sp>
      <p:sp>
        <p:nvSpPr>
          <p:cNvPr id="23" name="Text 20"/>
          <p:cNvSpPr/>
          <p:nvPr/>
        </p:nvSpPr>
        <p:spPr>
          <a:xfrm>
            <a:off x="3200400" y="4123944"/>
            <a:ext cx="2560320" cy="676656"/>
          </a:xfrm>
          <a:prstGeom prst="rect">
            <a:avLst/>
          </a:prstGeom>
          <a:noFill/>
          <a:ln/>
        </p:spPr>
        <p:txBody>
          <a:bodyPr wrap="square" lIns="0" tIns="0" rIns="0" bIns="0" rtlCol="0" anchor="ctr"/>
          <a:lstStyle/>
          <a:p>
            <a:pPr defTabSz="685800"/>
            <a:r>
              <a:rPr lang="en-US" sz="1500" dirty="0">
                <a:solidFill>
                  <a:srgbClr val="16232E"/>
                </a:solidFill>
                <a:latin typeface="Aptos" panose="020B0004020202020204" pitchFamily="34" charset="0"/>
                <a:ea typeface="Calibri" pitchFamily="34" charset="-122"/>
                <a:cs typeface="Calibri" pitchFamily="34" charset="-120"/>
              </a:rPr>
              <a:t>Polarizzata: pensioni basse o alta professionalità</a:t>
            </a:r>
            <a:endParaRPr lang="en-US" sz="1500" dirty="0">
              <a:solidFill>
                <a:prstClr val="black"/>
              </a:solidFill>
              <a:latin typeface="Aptos" panose="020B0004020202020204" pitchFamily="34" charset="0"/>
            </a:endParaRPr>
          </a:p>
        </p:txBody>
      </p:sp>
      <p:sp>
        <p:nvSpPr>
          <p:cNvPr id="24" name="Text 21"/>
          <p:cNvSpPr/>
          <p:nvPr/>
        </p:nvSpPr>
        <p:spPr>
          <a:xfrm>
            <a:off x="6035040" y="4123944"/>
            <a:ext cx="2560320" cy="676656"/>
          </a:xfrm>
          <a:prstGeom prst="rect">
            <a:avLst/>
          </a:prstGeom>
          <a:noFill/>
          <a:ln/>
        </p:spPr>
        <p:txBody>
          <a:bodyPr wrap="square" lIns="0" tIns="0" rIns="0" bIns="0" rtlCol="0" anchor="ctr"/>
          <a:lstStyle/>
          <a:p>
            <a:pPr defTabSz="685800"/>
            <a:r>
              <a:rPr lang="en-US" sz="1500" dirty="0">
                <a:solidFill>
                  <a:srgbClr val="16232E"/>
                </a:solidFill>
                <a:latin typeface="Aptos" panose="020B0004020202020204" pitchFamily="34" charset="0"/>
                <a:ea typeface="Calibri" pitchFamily="34" charset="-122"/>
                <a:cs typeface="Calibri" pitchFamily="34" charset="-120"/>
              </a:rPr>
              <a:t>Richiede un reddito adeguato e sicuro</a:t>
            </a:r>
            <a:endParaRPr lang="en-US" sz="1500" dirty="0">
              <a:solidFill>
                <a:prstClr val="black"/>
              </a:solidFill>
              <a:latin typeface="Aptos" panose="020B0004020202020204" pitchFamily="34" charset="0"/>
            </a:endParaRPr>
          </a:p>
        </p:txBody>
      </p:sp>
      <p:sp>
        <p:nvSpPr>
          <p:cNvPr id="25" name="Text 22"/>
          <p:cNvSpPr/>
          <p:nvPr/>
        </p:nvSpPr>
        <p:spPr>
          <a:xfrm>
            <a:off x="8869680" y="4123944"/>
            <a:ext cx="2560320" cy="676656"/>
          </a:xfrm>
          <a:prstGeom prst="rect">
            <a:avLst/>
          </a:prstGeom>
          <a:noFill/>
          <a:ln/>
        </p:spPr>
        <p:txBody>
          <a:bodyPr wrap="square" lIns="0" tIns="0" rIns="0" bIns="0" rtlCol="0" anchor="ctr"/>
          <a:lstStyle/>
          <a:p>
            <a:pPr defTabSz="685800"/>
            <a:r>
              <a:rPr lang="en-US" sz="1500" dirty="0">
                <a:solidFill>
                  <a:srgbClr val="16232E"/>
                </a:solidFill>
                <a:latin typeface="Aptos" panose="020B0004020202020204" pitchFamily="34" charset="0"/>
                <a:ea typeface="Calibri" pitchFamily="34" charset="-122"/>
                <a:cs typeface="Calibri" pitchFamily="34" charset="-120"/>
              </a:rPr>
              <a:t>Pensioni medie o basse, percepite come limitanti</a:t>
            </a:r>
            <a:endParaRPr lang="en-US" sz="1500" dirty="0">
              <a:solidFill>
                <a:prstClr val="black"/>
              </a:solidFill>
              <a:latin typeface="Aptos" panose="020B0004020202020204" pitchFamily="34" charset="0"/>
            </a:endParaRPr>
          </a:p>
        </p:txBody>
      </p:sp>
      <p:sp>
        <p:nvSpPr>
          <p:cNvPr id="26" name="Shape 23"/>
          <p:cNvSpPr/>
          <p:nvPr/>
        </p:nvSpPr>
        <p:spPr>
          <a:xfrm>
            <a:off x="594360" y="4837176"/>
            <a:ext cx="10972800" cy="676656"/>
          </a:xfrm>
          <a:prstGeom prst="rect">
            <a:avLst/>
          </a:prstGeom>
          <a:solidFill>
            <a:srgbClr val="FFFFFF"/>
          </a:solidFill>
          <a:ln/>
        </p:spPr>
        <p:txBody>
          <a:bodyPr/>
          <a:lstStyle/>
          <a:p>
            <a:pPr defTabSz="685800"/>
            <a:endParaRPr lang="en-US" sz="2700" dirty="0">
              <a:solidFill>
                <a:prstClr val="black"/>
              </a:solidFill>
              <a:latin typeface="Aptos" panose="020B0004020202020204" pitchFamily="34" charset="0"/>
            </a:endParaRPr>
          </a:p>
        </p:txBody>
      </p:sp>
      <p:sp>
        <p:nvSpPr>
          <p:cNvPr id="27" name="Text 24"/>
          <p:cNvSpPr/>
          <p:nvPr/>
        </p:nvSpPr>
        <p:spPr>
          <a:xfrm>
            <a:off x="777240" y="4837176"/>
            <a:ext cx="2194560" cy="676656"/>
          </a:xfrm>
          <a:prstGeom prst="rect">
            <a:avLst/>
          </a:prstGeom>
          <a:noFill/>
          <a:ln/>
        </p:spPr>
        <p:txBody>
          <a:bodyPr wrap="square" lIns="0" tIns="0" rIns="0" bIns="0" rtlCol="0" anchor="ctr"/>
          <a:lstStyle/>
          <a:p>
            <a:pPr defTabSz="685800"/>
            <a:r>
              <a:rPr lang="en-US" b="1" dirty="0">
                <a:solidFill>
                  <a:srgbClr val="1F3B54"/>
                </a:solidFill>
                <a:latin typeface="Aptos" panose="020B0004020202020204" pitchFamily="34" charset="0"/>
                <a:ea typeface="Calibri" pitchFamily="34" charset="-122"/>
                <a:cs typeface="Calibri" pitchFamily="34" charset="-120"/>
              </a:rPr>
              <a:t>Motore principale</a:t>
            </a:r>
            <a:endParaRPr lang="en-US" dirty="0">
              <a:solidFill>
                <a:prstClr val="black"/>
              </a:solidFill>
              <a:latin typeface="Aptos" panose="020B0004020202020204" pitchFamily="34" charset="0"/>
            </a:endParaRPr>
          </a:p>
        </p:txBody>
      </p:sp>
      <p:sp>
        <p:nvSpPr>
          <p:cNvPr id="28" name="Text 25"/>
          <p:cNvSpPr/>
          <p:nvPr/>
        </p:nvSpPr>
        <p:spPr>
          <a:xfrm>
            <a:off x="3200400" y="4837176"/>
            <a:ext cx="2560320" cy="676656"/>
          </a:xfrm>
          <a:prstGeom prst="rect">
            <a:avLst/>
          </a:prstGeom>
          <a:noFill/>
          <a:ln/>
        </p:spPr>
        <p:txBody>
          <a:bodyPr wrap="square" lIns="0" tIns="0" rIns="0" bIns="0" rtlCol="0" anchor="ctr"/>
          <a:lstStyle/>
          <a:p>
            <a:pPr defTabSz="685800"/>
            <a:r>
              <a:rPr lang="en-US" sz="1500" dirty="0">
                <a:solidFill>
                  <a:srgbClr val="16232E"/>
                </a:solidFill>
                <a:latin typeface="Aptos" panose="020B0004020202020204" pitchFamily="34" charset="0"/>
                <a:ea typeface="Calibri" pitchFamily="34" charset="-122"/>
                <a:cs typeface="Calibri" pitchFamily="34" charset="-120"/>
              </a:rPr>
              <a:t>Mantenere lo status e integrare il reddito</a:t>
            </a:r>
            <a:endParaRPr lang="en-US" sz="1500" dirty="0">
              <a:solidFill>
                <a:prstClr val="black"/>
              </a:solidFill>
              <a:latin typeface="Aptos" panose="020B0004020202020204" pitchFamily="34" charset="0"/>
            </a:endParaRPr>
          </a:p>
        </p:txBody>
      </p:sp>
      <p:sp>
        <p:nvSpPr>
          <p:cNvPr id="29" name="Text 26"/>
          <p:cNvSpPr/>
          <p:nvPr/>
        </p:nvSpPr>
        <p:spPr>
          <a:xfrm>
            <a:off x="6035040" y="4837176"/>
            <a:ext cx="2560320" cy="676656"/>
          </a:xfrm>
          <a:prstGeom prst="rect">
            <a:avLst/>
          </a:prstGeom>
          <a:noFill/>
          <a:ln/>
        </p:spPr>
        <p:txBody>
          <a:bodyPr wrap="square" lIns="0" tIns="0" rIns="0" bIns="0" rtlCol="0" anchor="ctr"/>
          <a:lstStyle/>
          <a:p>
            <a:pPr defTabSz="685800"/>
            <a:r>
              <a:rPr lang="en-US" sz="1500" dirty="0">
                <a:solidFill>
                  <a:srgbClr val="16232E"/>
                </a:solidFill>
                <a:latin typeface="Aptos" panose="020B0004020202020204" pitchFamily="34" charset="0"/>
                <a:ea typeface="Calibri" pitchFamily="34" charset="-122"/>
                <a:cs typeface="Calibri" pitchFamily="34" charset="-120"/>
              </a:rPr>
              <a:t>Impatto sulla comunità e restituzione</a:t>
            </a:r>
            <a:endParaRPr lang="en-US" sz="1500" dirty="0">
              <a:solidFill>
                <a:prstClr val="black"/>
              </a:solidFill>
              <a:latin typeface="Aptos" panose="020B0004020202020204" pitchFamily="34" charset="0"/>
            </a:endParaRPr>
          </a:p>
        </p:txBody>
      </p:sp>
      <p:sp>
        <p:nvSpPr>
          <p:cNvPr id="30" name="Text 27"/>
          <p:cNvSpPr/>
          <p:nvPr/>
        </p:nvSpPr>
        <p:spPr>
          <a:xfrm>
            <a:off x="8869680" y="4837176"/>
            <a:ext cx="2560320" cy="676656"/>
          </a:xfrm>
          <a:prstGeom prst="rect">
            <a:avLst/>
          </a:prstGeom>
          <a:noFill/>
          <a:ln/>
        </p:spPr>
        <p:txBody>
          <a:bodyPr wrap="square" lIns="0" tIns="0" rIns="0" bIns="0" rtlCol="0" anchor="ctr"/>
          <a:lstStyle/>
          <a:p>
            <a:pPr defTabSz="685800"/>
            <a:r>
              <a:rPr lang="en-US" sz="1500" dirty="0" err="1">
                <a:solidFill>
                  <a:srgbClr val="16232E"/>
                </a:solidFill>
                <a:latin typeface="Aptos" panose="020B0004020202020204" pitchFamily="34" charset="0"/>
                <a:ea typeface="Calibri" pitchFamily="34" charset="-122"/>
                <a:cs typeface="Calibri" pitchFamily="34" charset="-120"/>
              </a:rPr>
              <a:t>Riposo</a:t>
            </a:r>
            <a:r>
              <a:rPr lang="en-US" sz="1500" dirty="0">
                <a:solidFill>
                  <a:srgbClr val="16232E"/>
                </a:solidFill>
                <a:latin typeface="Aptos" panose="020B0004020202020204" pitchFamily="34" charset="0"/>
                <a:ea typeface="Calibri" pitchFamily="34" charset="-122"/>
                <a:cs typeface="Calibri" pitchFamily="34" charset="-120"/>
              </a:rPr>
              <a:t> e </a:t>
            </a:r>
            <a:r>
              <a:rPr lang="en-US" sz="1500" dirty="0" err="1">
                <a:solidFill>
                  <a:srgbClr val="16232E"/>
                </a:solidFill>
                <a:latin typeface="Aptos" panose="020B0004020202020204" pitchFamily="34" charset="0"/>
                <a:ea typeface="Calibri" pitchFamily="34" charset="-122"/>
                <a:cs typeface="Calibri" pitchFamily="34" charset="-120"/>
              </a:rPr>
              <a:t>autonomia</a:t>
            </a:r>
            <a:r>
              <a:rPr lang="en-US" sz="1500" dirty="0">
                <a:solidFill>
                  <a:srgbClr val="16232E"/>
                </a:solidFill>
                <a:latin typeface="Aptos" panose="020B0004020202020204" pitchFamily="34" charset="0"/>
                <a:ea typeface="Calibri" pitchFamily="34" charset="-122"/>
                <a:cs typeface="Calibri" pitchFamily="34" charset="-120"/>
              </a:rPr>
              <a:t> </a:t>
            </a:r>
            <a:endParaRPr lang="en-US" sz="1500" dirty="0">
              <a:solidFill>
                <a:prstClr val="black"/>
              </a:solidFill>
              <a:latin typeface="Aptos" panose="020B0004020202020204" pitchFamily="34" charset="0"/>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 0"/>
          <p:cNvSpPr/>
          <p:nvPr/>
        </p:nvSpPr>
        <p:spPr>
          <a:xfrm>
            <a:off x="640081" y="502920"/>
            <a:ext cx="10911535" cy="256032"/>
          </a:xfrm>
          <a:prstGeom prst="rect">
            <a:avLst/>
          </a:prstGeom>
          <a:noFill/>
          <a:ln/>
        </p:spPr>
        <p:txBody>
          <a:bodyPr wrap="square" lIns="0" tIns="0" rIns="0" bIns="0" rtlCol="0" anchor="ctr"/>
          <a:lstStyle/>
          <a:p>
            <a:pPr defTabSz="685800"/>
            <a:r>
              <a:rPr lang="en-US" sz="1100" b="1" kern="0" spc="200" dirty="0">
                <a:solidFill>
                  <a:srgbClr val="990011"/>
                </a:solidFill>
                <a:latin typeface="Aptos" panose="020B0004020202020204" pitchFamily="34" charset="0"/>
                <a:ea typeface="Calibri" pitchFamily="34" charset="-122"/>
                <a:cs typeface="Calibri" pitchFamily="34" charset="-120"/>
              </a:rPr>
              <a:t>CONCLUSIONI &amp; DOMANDE</a:t>
            </a:r>
            <a:endParaRPr lang="en-US" sz="1100" dirty="0">
              <a:solidFill>
                <a:prstClr val="black"/>
              </a:solidFill>
              <a:latin typeface="Aptos" panose="020B0004020202020204" pitchFamily="34" charset="0"/>
            </a:endParaRPr>
          </a:p>
        </p:txBody>
      </p:sp>
      <p:sp>
        <p:nvSpPr>
          <p:cNvPr id="3" name="Text 1"/>
          <p:cNvSpPr/>
          <p:nvPr/>
        </p:nvSpPr>
        <p:spPr>
          <a:xfrm>
            <a:off x="640081" y="832104"/>
            <a:ext cx="10911535" cy="777240"/>
          </a:xfrm>
          <a:prstGeom prst="rect">
            <a:avLst/>
          </a:prstGeom>
          <a:noFill/>
          <a:ln/>
        </p:spPr>
        <p:txBody>
          <a:bodyPr wrap="square" lIns="0" tIns="0" rIns="0" bIns="0" rtlCol="0" anchor="t"/>
          <a:lstStyle/>
          <a:p>
            <a:pPr defTabSz="685800">
              <a:lnSpc>
                <a:spcPts val="3400"/>
              </a:lnSpc>
            </a:pPr>
            <a:r>
              <a:rPr lang="it-IT" sz="4000" b="1" dirty="0">
                <a:solidFill>
                  <a:srgbClr val="1A1A1A"/>
                </a:solidFill>
                <a:latin typeface="Aptos" panose="020B0004020202020204" pitchFamily="34" charset="0"/>
                <a:ea typeface="Cambria" pitchFamily="34" charset="-122"/>
                <a:cs typeface="Cambria" pitchFamily="34" charset="-120"/>
              </a:rPr>
              <a:t>Dalle evidenze alle possibili linee di intervento</a:t>
            </a:r>
            <a:endParaRPr lang="en-US" sz="4000" dirty="0">
              <a:solidFill>
                <a:prstClr val="black"/>
              </a:solidFill>
              <a:latin typeface="Aptos" panose="020B0004020202020204" pitchFamily="34" charset="0"/>
            </a:endParaRPr>
          </a:p>
        </p:txBody>
      </p:sp>
      <p:sp>
        <p:nvSpPr>
          <p:cNvPr id="4" name="Shape 2"/>
          <p:cNvSpPr/>
          <p:nvPr/>
        </p:nvSpPr>
        <p:spPr>
          <a:xfrm>
            <a:off x="640081" y="2002536"/>
            <a:ext cx="10911535" cy="1280160"/>
          </a:xfrm>
          <a:prstGeom prst="roundRect">
            <a:avLst>
              <a:gd name="adj" fmla="val 4286"/>
            </a:avLst>
          </a:prstGeom>
          <a:solidFill>
            <a:srgbClr val="F4F1F0"/>
          </a:solidFill>
          <a:ln w="12700">
            <a:solidFill>
              <a:srgbClr val="F4F1F0"/>
            </a:solidFill>
            <a:prstDash val="solid"/>
          </a:ln>
        </p:spPr>
        <p:txBody>
          <a:bodyPr/>
          <a:lstStyle/>
          <a:p>
            <a:pPr defTabSz="685800"/>
            <a:endParaRPr lang="en-US">
              <a:solidFill>
                <a:prstClr val="black"/>
              </a:solidFill>
              <a:latin typeface="Aptos" panose="020B0004020202020204" pitchFamily="34" charset="0"/>
            </a:endParaRPr>
          </a:p>
        </p:txBody>
      </p:sp>
      <p:sp>
        <p:nvSpPr>
          <p:cNvPr id="5" name="Shape 3"/>
          <p:cNvSpPr/>
          <p:nvPr/>
        </p:nvSpPr>
        <p:spPr>
          <a:xfrm>
            <a:off x="1024128" y="2322576"/>
            <a:ext cx="640080" cy="640080"/>
          </a:xfrm>
          <a:prstGeom prst="ellipse">
            <a:avLst/>
          </a:prstGeom>
          <a:solidFill>
            <a:srgbClr val="2F3C7E"/>
          </a:solidFill>
          <a:ln w="12700">
            <a:solidFill>
              <a:srgbClr val="333333"/>
            </a:solidFill>
            <a:prstDash val="solid"/>
          </a:ln>
        </p:spPr>
        <p:txBody>
          <a:bodyPr/>
          <a:lstStyle/>
          <a:p>
            <a:pPr defTabSz="685800"/>
            <a:endParaRPr lang="en-US">
              <a:solidFill>
                <a:prstClr val="black"/>
              </a:solidFill>
              <a:latin typeface="Aptos" panose="020B0004020202020204" pitchFamily="34" charset="0"/>
            </a:endParaRPr>
          </a:p>
        </p:txBody>
      </p:sp>
      <p:sp>
        <p:nvSpPr>
          <p:cNvPr id="6" name="Text 4"/>
          <p:cNvSpPr/>
          <p:nvPr/>
        </p:nvSpPr>
        <p:spPr>
          <a:xfrm>
            <a:off x="1024128" y="2322576"/>
            <a:ext cx="640080" cy="640080"/>
          </a:xfrm>
          <a:prstGeom prst="rect">
            <a:avLst/>
          </a:prstGeom>
          <a:noFill/>
          <a:ln/>
        </p:spPr>
        <p:txBody>
          <a:bodyPr wrap="square" lIns="0" tIns="0" rIns="0" bIns="0" rtlCol="0" anchor="ctr"/>
          <a:lstStyle/>
          <a:p>
            <a:pPr algn="ctr" defTabSz="685800"/>
            <a:r>
              <a:rPr lang="en-US" sz="2200" b="1" dirty="0">
                <a:solidFill>
                  <a:srgbClr val="FFFFFF"/>
                </a:solidFill>
                <a:latin typeface="Aptos" panose="020B0004020202020204" pitchFamily="34" charset="0"/>
                <a:ea typeface="Cambria" pitchFamily="34" charset="-122"/>
                <a:cs typeface="Cambria" pitchFamily="34" charset="-120"/>
              </a:rPr>
              <a:t>1</a:t>
            </a:r>
            <a:endParaRPr lang="en-US" sz="2200" dirty="0">
              <a:solidFill>
                <a:prstClr val="black"/>
              </a:solidFill>
              <a:latin typeface="Aptos" panose="020B0004020202020204" pitchFamily="34" charset="0"/>
            </a:endParaRPr>
          </a:p>
        </p:txBody>
      </p:sp>
      <p:sp>
        <p:nvSpPr>
          <p:cNvPr id="7" name="Text 5"/>
          <p:cNvSpPr/>
          <p:nvPr/>
        </p:nvSpPr>
        <p:spPr>
          <a:xfrm>
            <a:off x="1920241" y="2185416"/>
            <a:ext cx="9174175" cy="347472"/>
          </a:xfrm>
          <a:prstGeom prst="rect">
            <a:avLst/>
          </a:prstGeom>
          <a:noFill/>
          <a:ln/>
        </p:spPr>
        <p:txBody>
          <a:bodyPr wrap="square" lIns="0" tIns="0" rIns="0" bIns="0" rtlCol="0" anchor="ctr"/>
          <a:lstStyle/>
          <a:p>
            <a:pPr defTabSz="685800"/>
            <a:r>
              <a:rPr lang="en-US" b="1" dirty="0">
                <a:solidFill>
                  <a:srgbClr val="1A1A1A"/>
                </a:solidFill>
                <a:latin typeface="Aptos" panose="020B0004020202020204" pitchFamily="34" charset="0"/>
                <a:ea typeface="Cambria" pitchFamily="34" charset="-122"/>
                <a:cs typeface="Cambria" pitchFamily="34" charset="-120"/>
              </a:rPr>
              <a:t>Il lavoro segue due </a:t>
            </a:r>
            <a:r>
              <a:rPr lang="en-US" b="1" dirty="0" err="1">
                <a:solidFill>
                  <a:srgbClr val="1A1A1A"/>
                </a:solidFill>
                <a:latin typeface="Aptos" panose="020B0004020202020204" pitchFamily="34" charset="0"/>
                <a:ea typeface="Cambria" pitchFamily="34" charset="-122"/>
                <a:cs typeface="Cambria" pitchFamily="34" charset="-120"/>
              </a:rPr>
              <a:t>logiche</a:t>
            </a:r>
            <a:r>
              <a:rPr lang="en-US" b="1" dirty="0">
                <a:solidFill>
                  <a:srgbClr val="1A1A1A"/>
                </a:solidFill>
                <a:latin typeface="Aptos" panose="020B0004020202020204" pitchFamily="34" charset="0"/>
                <a:ea typeface="Cambria" pitchFamily="34" charset="-122"/>
                <a:cs typeface="Cambria" pitchFamily="34" charset="-120"/>
              </a:rPr>
              <a:t> di </a:t>
            </a:r>
            <a:r>
              <a:rPr lang="en-US" b="1" dirty="0" err="1">
                <a:solidFill>
                  <a:srgbClr val="1A1A1A"/>
                </a:solidFill>
                <a:latin typeface="Aptos" panose="020B0004020202020204" pitchFamily="34" charset="0"/>
                <a:ea typeface="Cambria" pitchFamily="34" charset="-122"/>
                <a:cs typeface="Cambria" pitchFamily="34" charset="-120"/>
              </a:rPr>
              <a:t>attivazione</a:t>
            </a:r>
            <a:endParaRPr lang="en-US" dirty="0">
              <a:solidFill>
                <a:prstClr val="black"/>
              </a:solidFill>
              <a:latin typeface="Aptos" panose="020B0004020202020204" pitchFamily="34" charset="0"/>
            </a:endParaRPr>
          </a:p>
        </p:txBody>
      </p:sp>
      <p:sp>
        <p:nvSpPr>
          <p:cNvPr id="8" name="Text 6"/>
          <p:cNvSpPr/>
          <p:nvPr/>
        </p:nvSpPr>
        <p:spPr>
          <a:xfrm>
            <a:off x="1920241" y="2551176"/>
            <a:ext cx="9528420" cy="749808"/>
          </a:xfrm>
          <a:prstGeom prst="rect">
            <a:avLst/>
          </a:prstGeom>
          <a:noFill/>
          <a:ln/>
        </p:spPr>
        <p:txBody>
          <a:bodyPr wrap="square" lIns="0" tIns="0" rIns="0" bIns="0" rtlCol="0" anchor="t"/>
          <a:lstStyle/>
          <a:p>
            <a:pPr defTabSz="685800">
              <a:lnSpc>
                <a:spcPts val="1800"/>
              </a:lnSpc>
            </a:pPr>
            <a:r>
              <a:rPr lang="it-IT" sz="1300" dirty="0">
                <a:solidFill>
                  <a:srgbClr val="16232E"/>
                </a:solidFill>
                <a:latin typeface="Aptos" panose="020B0004020202020204" pitchFamily="34" charset="0"/>
              </a:rPr>
              <a:t>Il lavoro dopo il pensionamento risponde sia a motivazioni economiche sia al desiderio di mantenere un ruolo attivo e valorizzare le proprie competenze. E la</a:t>
            </a:r>
            <a:r>
              <a:rPr sz="1300" dirty="0" err="1">
                <a:solidFill>
                  <a:srgbClr val="16232E"/>
                </a:solidFill>
                <a:latin typeface="Aptos" panose="020B0004020202020204" pitchFamily="34" charset="0"/>
              </a:rPr>
              <a:t>vora</a:t>
            </a:r>
            <a:r>
              <a:rPr sz="1300" dirty="0">
                <a:solidFill>
                  <a:srgbClr val="16232E"/>
                </a:solidFill>
                <a:latin typeface="Aptos" panose="020B0004020202020204" pitchFamily="34" charset="0"/>
              </a:rPr>
              <a:t> </a:t>
            </a:r>
            <a:r>
              <a:rPr sz="1300" dirty="0" err="1">
                <a:solidFill>
                  <a:srgbClr val="16232E"/>
                </a:solidFill>
                <a:latin typeface="Aptos" panose="020B0004020202020204" pitchFamily="34" charset="0"/>
              </a:rPr>
              <a:t>più</a:t>
            </a:r>
            <a:r>
              <a:rPr sz="1300" dirty="0">
                <a:solidFill>
                  <a:srgbClr val="16232E"/>
                </a:solidFill>
                <a:latin typeface="Aptos" panose="020B0004020202020204" pitchFamily="34" charset="0"/>
              </a:rPr>
              <a:t> </a:t>
            </a:r>
            <a:r>
              <a:rPr sz="1300" dirty="0" err="1">
                <a:solidFill>
                  <a:srgbClr val="16232E"/>
                </a:solidFill>
                <a:latin typeface="Aptos" panose="020B0004020202020204" pitchFamily="34" charset="0"/>
              </a:rPr>
              <a:t>spesso</a:t>
            </a:r>
            <a:r>
              <a:rPr sz="1300" dirty="0">
                <a:solidFill>
                  <a:srgbClr val="16232E"/>
                </a:solidFill>
                <a:latin typeface="Aptos" panose="020B0004020202020204" pitchFamily="34" charset="0"/>
              </a:rPr>
              <a:t> chi ha </a:t>
            </a:r>
            <a:r>
              <a:rPr sz="1300" dirty="0" err="1">
                <a:solidFill>
                  <a:srgbClr val="16232E"/>
                </a:solidFill>
                <a:latin typeface="Aptos" panose="020B0004020202020204" pitchFamily="34" charset="0"/>
              </a:rPr>
              <a:t>competenze</a:t>
            </a:r>
            <a:r>
              <a:rPr sz="1300" dirty="0">
                <a:solidFill>
                  <a:srgbClr val="16232E"/>
                </a:solidFill>
                <a:latin typeface="Aptos" panose="020B0004020202020204" pitchFamily="34" charset="0"/>
              </a:rPr>
              <a:t>, </a:t>
            </a:r>
            <a:r>
              <a:rPr sz="1300" dirty="0" err="1">
                <a:solidFill>
                  <a:srgbClr val="16232E"/>
                </a:solidFill>
                <a:latin typeface="Aptos" panose="020B0004020202020204" pitchFamily="34" charset="0"/>
              </a:rPr>
              <a:t>istruzione</a:t>
            </a:r>
            <a:r>
              <a:rPr sz="1300" dirty="0">
                <a:solidFill>
                  <a:srgbClr val="16232E"/>
                </a:solidFill>
                <a:latin typeface="Aptos" panose="020B0004020202020204" pitchFamily="34" charset="0"/>
              </a:rPr>
              <a:t> e </a:t>
            </a:r>
            <a:r>
              <a:rPr sz="1300" dirty="0" err="1">
                <a:solidFill>
                  <a:srgbClr val="16232E"/>
                </a:solidFill>
                <a:latin typeface="Aptos" panose="020B0004020202020204" pitchFamily="34" charset="0"/>
              </a:rPr>
              <a:t>reti</a:t>
            </a:r>
            <a:r>
              <a:rPr sz="1300" dirty="0">
                <a:solidFill>
                  <a:srgbClr val="16232E"/>
                </a:solidFill>
                <a:latin typeface="Aptos" panose="020B0004020202020204" pitchFamily="34" charset="0"/>
              </a:rPr>
              <a:t>, non chi ne </a:t>
            </a:r>
            <a:r>
              <a:rPr sz="1300" dirty="0" err="1">
                <a:solidFill>
                  <a:srgbClr val="16232E"/>
                </a:solidFill>
                <a:latin typeface="Aptos" panose="020B0004020202020204" pitchFamily="34" charset="0"/>
              </a:rPr>
              <a:t>avrebbe</a:t>
            </a:r>
            <a:r>
              <a:rPr sz="1300" dirty="0">
                <a:solidFill>
                  <a:srgbClr val="16232E"/>
                </a:solidFill>
                <a:latin typeface="Aptos" panose="020B0004020202020204" pitchFamily="34" charset="0"/>
              </a:rPr>
              <a:t> </a:t>
            </a:r>
            <a:r>
              <a:rPr sz="1300" dirty="0" err="1">
                <a:solidFill>
                  <a:srgbClr val="16232E"/>
                </a:solidFill>
                <a:latin typeface="Aptos" panose="020B0004020202020204" pitchFamily="34" charset="0"/>
              </a:rPr>
              <a:t>più</a:t>
            </a:r>
            <a:r>
              <a:rPr sz="1300" dirty="0">
                <a:solidFill>
                  <a:srgbClr val="16232E"/>
                </a:solidFill>
                <a:latin typeface="Aptos" panose="020B0004020202020204" pitchFamily="34" charset="0"/>
              </a:rPr>
              <a:t> </a:t>
            </a:r>
            <a:r>
              <a:rPr sz="1300" dirty="0" err="1">
                <a:solidFill>
                  <a:srgbClr val="16232E"/>
                </a:solidFill>
                <a:latin typeface="Aptos" panose="020B0004020202020204" pitchFamily="34" charset="0"/>
              </a:rPr>
              <a:t>bisogno</a:t>
            </a:r>
            <a:r>
              <a:rPr sz="1300" dirty="0">
                <a:solidFill>
                  <a:srgbClr val="16232E"/>
                </a:solidFill>
                <a:latin typeface="Aptos" panose="020B0004020202020204" pitchFamily="34" charset="0"/>
              </a:rPr>
              <a:t>. </a:t>
            </a:r>
            <a:r>
              <a:rPr lang="it-IT" sz="1300" dirty="0">
                <a:latin typeface="Aptos" panose="020B0004020202020204" pitchFamily="34" charset="0"/>
              </a:rPr>
              <a:t>Importanza di rafforzare strumenti di orientamento e valorizzazione delle competenze già nella fase di transizione al pensionamento.</a:t>
            </a:r>
            <a:endParaRPr lang="en-US" sz="1300" dirty="0">
              <a:latin typeface="Aptos" panose="020B0004020202020204" pitchFamily="34" charset="0"/>
            </a:endParaRPr>
          </a:p>
        </p:txBody>
      </p:sp>
      <p:sp>
        <p:nvSpPr>
          <p:cNvPr id="9" name="Shape 7"/>
          <p:cNvSpPr/>
          <p:nvPr/>
        </p:nvSpPr>
        <p:spPr>
          <a:xfrm>
            <a:off x="640081" y="3483864"/>
            <a:ext cx="10911535" cy="1280160"/>
          </a:xfrm>
          <a:prstGeom prst="roundRect">
            <a:avLst>
              <a:gd name="adj" fmla="val 4286"/>
            </a:avLst>
          </a:prstGeom>
          <a:solidFill>
            <a:srgbClr val="F4F1F0"/>
          </a:solidFill>
          <a:ln w="12700">
            <a:solidFill>
              <a:srgbClr val="F4F1F0"/>
            </a:solidFill>
            <a:prstDash val="solid"/>
          </a:ln>
        </p:spPr>
        <p:txBody>
          <a:bodyPr/>
          <a:lstStyle/>
          <a:p>
            <a:pPr defTabSz="685800"/>
            <a:endParaRPr lang="en-US">
              <a:solidFill>
                <a:prstClr val="black"/>
              </a:solidFill>
              <a:latin typeface="Aptos" panose="020B0004020202020204" pitchFamily="34" charset="0"/>
            </a:endParaRPr>
          </a:p>
        </p:txBody>
      </p:sp>
      <p:sp>
        <p:nvSpPr>
          <p:cNvPr id="10" name="Shape 8"/>
          <p:cNvSpPr/>
          <p:nvPr/>
        </p:nvSpPr>
        <p:spPr>
          <a:xfrm>
            <a:off x="1024128" y="3803904"/>
            <a:ext cx="640080" cy="640080"/>
          </a:xfrm>
          <a:prstGeom prst="ellipse">
            <a:avLst/>
          </a:prstGeom>
          <a:solidFill>
            <a:srgbClr val="2F3C7E"/>
          </a:solidFill>
          <a:ln w="12700">
            <a:solidFill>
              <a:srgbClr val="333333"/>
            </a:solidFill>
            <a:prstDash val="solid"/>
          </a:ln>
        </p:spPr>
        <p:txBody>
          <a:bodyPr/>
          <a:lstStyle/>
          <a:p>
            <a:pPr defTabSz="685800"/>
            <a:endParaRPr lang="en-US">
              <a:solidFill>
                <a:prstClr val="black"/>
              </a:solidFill>
              <a:latin typeface="Aptos" panose="020B0004020202020204" pitchFamily="34" charset="0"/>
            </a:endParaRPr>
          </a:p>
        </p:txBody>
      </p:sp>
      <p:sp>
        <p:nvSpPr>
          <p:cNvPr id="11" name="Text 9"/>
          <p:cNvSpPr/>
          <p:nvPr/>
        </p:nvSpPr>
        <p:spPr>
          <a:xfrm>
            <a:off x="1024128" y="3803904"/>
            <a:ext cx="640080" cy="640080"/>
          </a:xfrm>
          <a:prstGeom prst="rect">
            <a:avLst/>
          </a:prstGeom>
          <a:noFill/>
          <a:ln/>
        </p:spPr>
        <p:txBody>
          <a:bodyPr wrap="square" lIns="0" tIns="0" rIns="0" bIns="0" rtlCol="0" anchor="ctr"/>
          <a:lstStyle/>
          <a:p>
            <a:pPr algn="ctr" defTabSz="685800"/>
            <a:r>
              <a:rPr lang="en-US" sz="2200" b="1" dirty="0">
                <a:solidFill>
                  <a:srgbClr val="FFFFFF"/>
                </a:solidFill>
                <a:latin typeface="Aptos" panose="020B0004020202020204" pitchFamily="34" charset="0"/>
                <a:ea typeface="Cambria" pitchFamily="34" charset="-122"/>
                <a:cs typeface="Cambria" pitchFamily="34" charset="-120"/>
              </a:rPr>
              <a:t>2</a:t>
            </a:r>
            <a:endParaRPr lang="en-US" sz="2200" dirty="0">
              <a:solidFill>
                <a:prstClr val="black"/>
              </a:solidFill>
              <a:latin typeface="Aptos" panose="020B0004020202020204" pitchFamily="34" charset="0"/>
            </a:endParaRPr>
          </a:p>
        </p:txBody>
      </p:sp>
      <p:sp>
        <p:nvSpPr>
          <p:cNvPr id="12" name="Text 10"/>
          <p:cNvSpPr/>
          <p:nvPr/>
        </p:nvSpPr>
        <p:spPr>
          <a:xfrm>
            <a:off x="1920241" y="3666744"/>
            <a:ext cx="9174175" cy="347472"/>
          </a:xfrm>
          <a:prstGeom prst="rect">
            <a:avLst/>
          </a:prstGeom>
          <a:noFill/>
          <a:ln/>
        </p:spPr>
        <p:txBody>
          <a:bodyPr wrap="square" lIns="0" tIns="0" rIns="0" bIns="0" rtlCol="0" anchor="ctr"/>
          <a:lstStyle/>
          <a:p>
            <a:pPr defTabSz="685800"/>
            <a:r>
              <a:rPr lang="en-US" b="1" dirty="0">
                <a:solidFill>
                  <a:srgbClr val="1A1A1A"/>
                </a:solidFill>
                <a:latin typeface="Aptos" panose="020B0004020202020204" pitchFamily="34" charset="0"/>
                <a:ea typeface="Cambria" pitchFamily="34" charset="-122"/>
                <a:cs typeface="Cambria" pitchFamily="34" charset="-120"/>
              </a:rPr>
              <a:t>Il volontariato richiede una </a:t>
            </a:r>
            <a:r>
              <a:rPr lang="en-US" b="1" dirty="0" err="1">
                <a:solidFill>
                  <a:srgbClr val="1A1A1A"/>
                </a:solidFill>
                <a:latin typeface="Aptos" panose="020B0004020202020204" pitchFamily="34" charset="0"/>
                <a:ea typeface="Cambria" pitchFamily="34" charset="-122"/>
                <a:cs typeface="Cambria" pitchFamily="34" charset="-120"/>
              </a:rPr>
              <a:t>soglia</a:t>
            </a:r>
            <a:r>
              <a:rPr lang="en-US" b="1" dirty="0">
                <a:solidFill>
                  <a:srgbClr val="1A1A1A"/>
                </a:solidFill>
                <a:latin typeface="Aptos" panose="020B0004020202020204" pitchFamily="34" charset="0"/>
                <a:ea typeface="Cambria" pitchFamily="34" charset="-122"/>
                <a:cs typeface="Cambria" pitchFamily="34" charset="-120"/>
              </a:rPr>
              <a:t> </a:t>
            </a:r>
            <a:r>
              <a:rPr lang="en-US" b="1" dirty="0" err="1">
                <a:solidFill>
                  <a:srgbClr val="1A1A1A"/>
                </a:solidFill>
                <a:latin typeface="Aptos" panose="020B0004020202020204" pitchFamily="34" charset="0"/>
                <a:ea typeface="Cambria" pitchFamily="34" charset="-122"/>
                <a:cs typeface="Cambria" pitchFamily="34" charset="-120"/>
              </a:rPr>
              <a:t>economica</a:t>
            </a:r>
            <a:r>
              <a:rPr lang="en-US" b="1" dirty="0">
                <a:solidFill>
                  <a:srgbClr val="1A1A1A"/>
                </a:solidFill>
                <a:latin typeface="Aptos" panose="020B0004020202020204" pitchFamily="34" charset="0"/>
                <a:ea typeface="Cambria" pitchFamily="34" charset="-122"/>
                <a:cs typeface="Cambria" pitchFamily="34" charset="-120"/>
              </a:rPr>
              <a:t> di sicurezza</a:t>
            </a:r>
            <a:endParaRPr lang="en-US" dirty="0">
              <a:solidFill>
                <a:prstClr val="black"/>
              </a:solidFill>
              <a:latin typeface="Aptos" panose="020B0004020202020204" pitchFamily="34" charset="0"/>
            </a:endParaRPr>
          </a:p>
        </p:txBody>
      </p:sp>
      <p:sp>
        <p:nvSpPr>
          <p:cNvPr id="13" name="Text 11"/>
          <p:cNvSpPr/>
          <p:nvPr/>
        </p:nvSpPr>
        <p:spPr>
          <a:xfrm>
            <a:off x="1920241" y="4032504"/>
            <a:ext cx="9174175" cy="640080"/>
          </a:xfrm>
          <a:prstGeom prst="rect">
            <a:avLst/>
          </a:prstGeom>
          <a:noFill/>
          <a:ln/>
        </p:spPr>
        <p:txBody>
          <a:bodyPr wrap="square" lIns="0" tIns="0" rIns="0" bIns="0" rtlCol="0" anchor="t"/>
          <a:lstStyle/>
          <a:p>
            <a:pPr defTabSz="685800">
              <a:lnSpc>
                <a:spcPts val="1800"/>
              </a:lnSpc>
            </a:pPr>
            <a:r>
              <a:rPr lang="en-US" sz="1300" dirty="0">
                <a:latin typeface="Aptos" panose="020B0004020202020204" pitchFamily="34" charset="0"/>
              </a:rPr>
              <a:t>Le </a:t>
            </a:r>
            <a:r>
              <a:rPr lang="en-US" sz="1300" dirty="0" err="1">
                <a:latin typeface="Aptos" panose="020B0004020202020204" pitchFamily="34" charset="0"/>
              </a:rPr>
              <a:t>evidenze</a:t>
            </a:r>
            <a:r>
              <a:rPr lang="en-US" sz="1300" dirty="0">
                <a:latin typeface="Aptos" panose="020B0004020202020204" pitchFamily="34" charset="0"/>
              </a:rPr>
              <a:t> </a:t>
            </a:r>
            <a:r>
              <a:rPr lang="en-US" sz="1300" dirty="0" err="1">
                <a:latin typeface="Aptos" panose="020B0004020202020204" pitchFamily="34" charset="0"/>
              </a:rPr>
              <a:t>suggeriscono</a:t>
            </a:r>
            <a:r>
              <a:rPr lang="en-US" sz="1300" dirty="0">
                <a:latin typeface="Aptos" panose="020B0004020202020204" pitchFamily="34" charset="0"/>
              </a:rPr>
              <a:t> </a:t>
            </a:r>
            <a:r>
              <a:rPr lang="en-US" sz="1300" dirty="0" err="1">
                <a:latin typeface="Aptos" panose="020B0004020202020204" pitchFamily="34" charset="0"/>
              </a:rPr>
              <a:t>che</a:t>
            </a:r>
            <a:r>
              <a:rPr lang="en-US" sz="1300" dirty="0">
                <a:latin typeface="Aptos" panose="020B0004020202020204" pitchFamily="34" charset="0"/>
              </a:rPr>
              <a:t> </a:t>
            </a:r>
            <a:r>
              <a:rPr lang="en-US" sz="1300" dirty="0" err="1">
                <a:latin typeface="Aptos" panose="020B0004020202020204" pitchFamily="34" charset="0"/>
              </a:rPr>
              <a:t>l’impegno</a:t>
            </a:r>
            <a:r>
              <a:rPr lang="en-US" sz="1300" dirty="0">
                <a:latin typeface="Aptos" panose="020B0004020202020204" pitchFamily="34" charset="0"/>
              </a:rPr>
              <a:t> </a:t>
            </a:r>
            <a:r>
              <a:rPr lang="en-US" sz="1300" dirty="0" err="1">
                <a:latin typeface="Aptos" panose="020B0004020202020204" pitchFamily="34" charset="0"/>
              </a:rPr>
              <a:t>volontario</a:t>
            </a:r>
            <a:r>
              <a:rPr lang="en-US" sz="1300" dirty="0">
                <a:latin typeface="Aptos" panose="020B0004020202020204" pitchFamily="34" charset="0"/>
              </a:rPr>
              <a:t> </a:t>
            </a:r>
            <a:r>
              <a:rPr lang="en-US" sz="1300" dirty="0" err="1">
                <a:latin typeface="Aptos" panose="020B0004020202020204" pitchFamily="34" charset="0"/>
              </a:rPr>
              <a:t>tende</a:t>
            </a:r>
            <a:r>
              <a:rPr lang="en-US" sz="1300" dirty="0">
                <a:latin typeface="Aptos" panose="020B0004020202020204" pitchFamily="34" charset="0"/>
              </a:rPr>
              <a:t> a </a:t>
            </a:r>
            <a:r>
              <a:rPr lang="en-US" sz="1300" dirty="0" err="1">
                <a:latin typeface="Aptos" panose="020B0004020202020204" pitchFamily="34" charset="0"/>
              </a:rPr>
              <a:t>essere</a:t>
            </a:r>
            <a:r>
              <a:rPr lang="en-US" sz="1300" dirty="0">
                <a:latin typeface="Aptos" panose="020B0004020202020204" pitchFamily="34" charset="0"/>
              </a:rPr>
              <a:t> </a:t>
            </a:r>
            <a:r>
              <a:rPr lang="en-US" sz="1300" dirty="0" err="1">
                <a:latin typeface="Aptos" panose="020B0004020202020204" pitchFamily="34" charset="0"/>
              </a:rPr>
              <a:t>più</a:t>
            </a:r>
            <a:r>
              <a:rPr lang="en-US" sz="1300" dirty="0">
                <a:latin typeface="Aptos" panose="020B0004020202020204" pitchFamily="34" charset="0"/>
              </a:rPr>
              <a:t> </a:t>
            </a:r>
            <a:r>
              <a:rPr lang="en-US" sz="1300" dirty="0" err="1">
                <a:latin typeface="Aptos" panose="020B0004020202020204" pitchFamily="34" charset="0"/>
              </a:rPr>
              <a:t>frequente</a:t>
            </a:r>
            <a:r>
              <a:rPr lang="en-US" sz="1300" dirty="0">
                <a:latin typeface="Aptos" panose="020B0004020202020204" pitchFamily="34" charset="0"/>
              </a:rPr>
              <a:t> </a:t>
            </a:r>
            <a:r>
              <a:rPr lang="en-US" sz="1300" dirty="0" err="1">
                <a:latin typeface="Aptos" panose="020B0004020202020204" pitchFamily="34" charset="0"/>
              </a:rPr>
              <a:t>tra</a:t>
            </a:r>
            <a:r>
              <a:rPr lang="en-US" sz="1300" dirty="0">
                <a:latin typeface="Aptos" panose="020B0004020202020204" pitchFamily="34" charset="0"/>
              </a:rPr>
              <a:t> </a:t>
            </a:r>
            <a:r>
              <a:rPr lang="en-US" sz="1300" dirty="0" err="1">
                <a:latin typeface="Aptos" panose="020B0004020202020204" pitchFamily="34" charset="0"/>
              </a:rPr>
              <a:t>i</a:t>
            </a:r>
            <a:r>
              <a:rPr lang="en-US" sz="1300" dirty="0">
                <a:latin typeface="Aptos" panose="020B0004020202020204" pitchFamily="34" charset="0"/>
              </a:rPr>
              <a:t> </a:t>
            </a:r>
            <a:r>
              <a:rPr lang="en-US" sz="1300" dirty="0" err="1">
                <a:latin typeface="Aptos" panose="020B0004020202020204" pitchFamily="34" charset="0"/>
              </a:rPr>
              <a:t>pensionati</a:t>
            </a:r>
            <a:r>
              <a:rPr lang="en-US" sz="1300" dirty="0">
                <a:latin typeface="Aptos" panose="020B0004020202020204" pitchFamily="34" charset="0"/>
              </a:rPr>
              <a:t> </a:t>
            </a:r>
            <a:r>
              <a:rPr lang="en-US" sz="1300" dirty="0" err="1">
                <a:latin typeface="Aptos" panose="020B0004020202020204" pitchFamily="34" charset="0"/>
              </a:rPr>
              <a:t>che</a:t>
            </a:r>
            <a:r>
              <a:rPr lang="en-US" sz="1300" dirty="0">
                <a:latin typeface="Aptos" panose="020B0004020202020204" pitchFamily="34" charset="0"/>
              </a:rPr>
              <a:t> </a:t>
            </a:r>
            <a:r>
              <a:rPr lang="en-US" sz="1300" dirty="0" err="1">
                <a:latin typeface="Aptos" panose="020B0004020202020204" pitchFamily="34" charset="0"/>
              </a:rPr>
              <a:t>dispongono</a:t>
            </a:r>
            <a:r>
              <a:rPr lang="en-US" sz="1300" dirty="0">
                <a:latin typeface="Aptos" panose="020B0004020202020204" pitchFamily="34" charset="0"/>
              </a:rPr>
              <a:t> di </a:t>
            </a:r>
            <a:r>
              <a:rPr lang="en-US" sz="1300" dirty="0" err="1">
                <a:latin typeface="Aptos" panose="020B0004020202020204" pitchFamily="34" charset="0"/>
              </a:rPr>
              <a:t>maggiori</a:t>
            </a:r>
            <a:r>
              <a:rPr lang="en-US" sz="1300" dirty="0">
                <a:latin typeface="Aptos" panose="020B0004020202020204" pitchFamily="34" charset="0"/>
              </a:rPr>
              <a:t> </a:t>
            </a:r>
            <a:r>
              <a:rPr lang="en-US" sz="1300" dirty="0" err="1">
                <a:latin typeface="Aptos" panose="020B0004020202020204" pitchFamily="34" charset="0"/>
              </a:rPr>
              <a:t>risorse</a:t>
            </a:r>
            <a:r>
              <a:rPr lang="en-US" sz="1300" dirty="0">
                <a:latin typeface="Aptos" panose="020B0004020202020204" pitchFamily="34" charset="0"/>
              </a:rPr>
              <a:t> </a:t>
            </a:r>
            <a:r>
              <a:rPr lang="en-US" sz="1300" dirty="0" err="1">
                <a:latin typeface="Aptos" panose="020B0004020202020204" pitchFamily="34" charset="0"/>
              </a:rPr>
              <a:t>economiche</a:t>
            </a:r>
            <a:r>
              <a:rPr lang="en-US" sz="1300" dirty="0">
                <a:latin typeface="Aptos" panose="020B0004020202020204" pitchFamily="34" charset="0"/>
              </a:rPr>
              <a:t> e </a:t>
            </a:r>
            <a:r>
              <a:rPr lang="en-US" sz="1300" dirty="0" err="1">
                <a:latin typeface="Aptos" panose="020B0004020202020204" pitchFamily="34" charset="0"/>
              </a:rPr>
              <a:t>sociali</a:t>
            </a:r>
            <a:r>
              <a:rPr lang="en-US" sz="1300" dirty="0">
                <a:latin typeface="Aptos" panose="020B0004020202020204" pitchFamily="34" charset="0"/>
              </a:rPr>
              <a:t>, </a:t>
            </a:r>
            <a:r>
              <a:rPr lang="en-US" sz="1300" dirty="0" err="1">
                <a:latin typeface="Aptos" panose="020B0004020202020204" pitchFamily="34" charset="0"/>
              </a:rPr>
              <a:t>indicando</a:t>
            </a:r>
            <a:r>
              <a:rPr lang="en-US" sz="1300" dirty="0">
                <a:latin typeface="Aptos" panose="020B0004020202020204" pitchFamily="34" charset="0"/>
              </a:rPr>
              <a:t> come </a:t>
            </a:r>
            <a:r>
              <a:rPr lang="en-US" sz="1300" dirty="0" err="1">
                <a:latin typeface="Aptos" panose="020B0004020202020204" pitchFamily="34" charset="0"/>
              </a:rPr>
              <a:t>una</a:t>
            </a:r>
            <a:r>
              <a:rPr lang="en-US" sz="1300" dirty="0">
                <a:latin typeface="Aptos" panose="020B0004020202020204" pitchFamily="34" charset="0"/>
              </a:rPr>
              <a:t> </a:t>
            </a:r>
            <a:r>
              <a:rPr lang="en-US" sz="1300" dirty="0" err="1">
                <a:latin typeface="Aptos" panose="020B0004020202020204" pitchFamily="34" charset="0"/>
              </a:rPr>
              <a:t>condizione</a:t>
            </a:r>
            <a:r>
              <a:rPr lang="en-US" sz="1300" dirty="0">
                <a:latin typeface="Aptos" panose="020B0004020202020204" pitchFamily="34" charset="0"/>
              </a:rPr>
              <a:t> di </a:t>
            </a:r>
            <a:r>
              <a:rPr lang="en-US" sz="1300" dirty="0" err="1">
                <a:latin typeface="Aptos" panose="020B0004020202020204" pitchFamily="34" charset="0"/>
              </a:rPr>
              <a:t>maggiore</a:t>
            </a:r>
            <a:r>
              <a:rPr lang="en-US" sz="1300" dirty="0">
                <a:latin typeface="Aptos" panose="020B0004020202020204" pitchFamily="34" charset="0"/>
              </a:rPr>
              <a:t> </a:t>
            </a:r>
            <a:r>
              <a:rPr lang="en-US" sz="1300" dirty="0" err="1">
                <a:latin typeface="Aptos" panose="020B0004020202020204" pitchFamily="34" charset="0"/>
              </a:rPr>
              <a:t>sicurezza</a:t>
            </a:r>
            <a:r>
              <a:rPr lang="en-US" sz="1300" dirty="0">
                <a:latin typeface="Aptos" panose="020B0004020202020204" pitchFamily="34" charset="0"/>
              </a:rPr>
              <a:t> </a:t>
            </a:r>
            <a:r>
              <a:rPr lang="en-US" sz="1300" dirty="0" err="1">
                <a:latin typeface="Aptos" panose="020B0004020202020204" pitchFamily="34" charset="0"/>
              </a:rPr>
              <a:t>materiale</a:t>
            </a:r>
            <a:r>
              <a:rPr lang="en-US" sz="1300" dirty="0">
                <a:latin typeface="Aptos" panose="020B0004020202020204" pitchFamily="34" charset="0"/>
              </a:rPr>
              <a:t> </a:t>
            </a:r>
            <a:r>
              <a:rPr lang="en-US" sz="1300" dirty="0" err="1">
                <a:latin typeface="Aptos" panose="020B0004020202020204" pitchFamily="34" charset="0"/>
              </a:rPr>
              <a:t>possa</a:t>
            </a:r>
            <a:r>
              <a:rPr lang="en-US" sz="1300" dirty="0">
                <a:latin typeface="Aptos" panose="020B0004020202020204" pitchFamily="34" charset="0"/>
              </a:rPr>
              <a:t> </a:t>
            </a:r>
            <a:r>
              <a:rPr lang="en-US" sz="1300" dirty="0" err="1">
                <a:latin typeface="Aptos" panose="020B0004020202020204" pitchFamily="34" charset="0"/>
              </a:rPr>
              <a:t>facilitare</a:t>
            </a:r>
            <a:r>
              <a:rPr lang="en-US" sz="1300" dirty="0">
                <a:latin typeface="Aptos" panose="020B0004020202020204" pitchFamily="34" charset="0"/>
              </a:rPr>
              <a:t> la </a:t>
            </a:r>
            <a:r>
              <a:rPr lang="en-US" sz="1300" dirty="0" err="1">
                <a:latin typeface="Aptos" panose="020B0004020202020204" pitchFamily="34" charset="0"/>
              </a:rPr>
              <a:t>partecipazione</a:t>
            </a:r>
            <a:r>
              <a:rPr lang="en-US" sz="1300" dirty="0">
                <a:latin typeface="Aptos" panose="020B0004020202020204" pitchFamily="34" charset="0"/>
              </a:rPr>
              <a:t> </a:t>
            </a:r>
            <a:r>
              <a:rPr lang="en-US" sz="1300" dirty="0" err="1">
                <a:latin typeface="Aptos" panose="020B0004020202020204" pitchFamily="34" charset="0"/>
              </a:rPr>
              <a:t>civica</a:t>
            </a:r>
            <a:r>
              <a:rPr lang="en-US" sz="1300" dirty="0">
                <a:latin typeface="Aptos" panose="020B0004020202020204" pitchFamily="34" charset="0"/>
              </a:rPr>
              <a:t>. </a:t>
            </a:r>
            <a:endParaRPr lang="en-US" sz="1300" dirty="0">
              <a:solidFill>
                <a:prstClr val="black"/>
              </a:solidFill>
              <a:latin typeface="Aptos" panose="020B0004020202020204" pitchFamily="34" charset="0"/>
            </a:endParaRPr>
          </a:p>
        </p:txBody>
      </p:sp>
      <p:sp>
        <p:nvSpPr>
          <p:cNvPr id="14" name="Shape 12"/>
          <p:cNvSpPr/>
          <p:nvPr/>
        </p:nvSpPr>
        <p:spPr>
          <a:xfrm>
            <a:off x="640081" y="4965192"/>
            <a:ext cx="10911535" cy="1280160"/>
          </a:xfrm>
          <a:prstGeom prst="roundRect">
            <a:avLst>
              <a:gd name="adj" fmla="val 4286"/>
            </a:avLst>
          </a:prstGeom>
          <a:solidFill>
            <a:srgbClr val="F6EDEE"/>
          </a:solidFill>
          <a:ln w="12700">
            <a:solidFill>
              <a:srgbClr val="F6EDEE"/>
            </a:solidFill>
            <a:prstDash val="solid"/>
          </a:ln>
        </p:spPr>
        <p:txBody>
          <a:bodyPr/>
          <a:lstStyle/>
          <a:p>
            <a:pPr defTabSz="685800"/>
            <a:endParaRPr lang="en-US">
              <a:solidFill>
                <a:prstClr val="black"/>
              </a:solidFill>
              <a:latin typeface="Aptos" panose="020B0004020202020204" pitchFamily="34" charset="0"/>
            </a:endParaRPr>
          </a:p>
        </p:txBody>
      </p:sp>
      <p:sp>
        <p:nvSpPr>
          <p:cNvPr id="15" name="Shape 13"/>
          <p:cNvSpPr/>
          <p:nvPr/>
        </p:nvSpPr>
        <p:spPr>
          <a:xfrm>
            <a:off x="1024128" y="5285232"/>
            <a:ext cx="640080" cy="640080"/>
          </a:xfrm>
          <a:prstGeom prst="ellipse">
            <a:avLst/>
          </a:prstGeom>
          <a:solidFill>
            <a:srgbClr val="990011"/>
          </a:solidFill>
          <a:ln w="12700">
            <a:solidFill>
              <a:srgbClr val="333333"/>
            </a:solidFill>
            <a:prstDash val="solid"/>
          </a:ln>
        </p:spPr>
        <p:txBody>
          <a:bodyPr/>
          <a:lstStyle/>
          <a:p>
            <a:pPr defTabSz="685800"/>
            <a:endParaRPr lang="en-US">
              <a:solidFill>
                <a:prstClr val="black"/>
              </a:solidFill>
              <a:latin typeface="Aptos" panose="020B0004020202020204" pitchFamily="34" charset="0"/>
            </a:endParaRPr>
          </a:p>
        </p:txBody>
      </p:sp>
      <p:sp>
        <p:nvSpPr>
          <p:cNvPr id="16" name="Text 14"/>
          <p:cNvSpPr/>
          <p:nvPr/>
        </p:nvSpPr>
        <p:spPr>
          <a:xfrm>
            <a:off x="1024128" y="5285232"/>
            <a:ext cx="640080" cy="640080"/>
          </a:xfrm>
          <a:prstGeom prst="rect">
            <a:avLst/>
          </a:prstGeom>
          <a:noFill/>
          <a:ln/>
        </p:spPr>
        <p:txBody>
          <a:bodyPr wrap="square" lIns="0" tIns="0" rIns="0" bIns="0" rtlCol="0" anchor="ctr"/>
          <a:lstStyle/>
          <a:p>
            <a:pPr algn="ctr" defTabSz="685800"/>
            <a:r>
              <a:rPr lang="en-US" sz="2200" b="1" dirty="0">
                <a:solidFill>
                  <a:srgbClr val="FFFFFF"/>
                </a:solidFill>
                <a:latin typeface="Aptos" panose="020B0004020202020204" pitchFamily="34" charset="0"/>
                <a:ea typeface="Cambria" pitchFamily="34" charset="-122"/>
                <a:cs typeface="Cambria" pitchFamily="34" charset="-120"/>
              </a:rPr>
              <a:t>3</a:t>
            </a:r>
            <a:endParaRPr lang="en-US" sz="2200" dirty="0">
              <a:solidFill>
                <a:prstClr val="black"/>
              </a:solidFill>
              <a:latin typeface="Aptos" panose="020B0004020202020204" pitchFamily="34" charset="0"/>
            </a:endParaRPr>
          </a:p>
        </p:txBody>
      </p:sp>
      <p:sp>
        <p:nvSpPr>
          <p:cNvPr id="17" name="Text 15"/>
          <p:cNvSpPr/>
          <p:nvPr/>
        </p:nvSpPr>
        <p:spPr>
          <a:xfrm>
            <a:off x="1920241" y="5148072"/>
            <a:ext cx="9174175" cy="347472"/>
          </a:xfrm>
          <a:prstGeom prst="rect">
            <a:avLst/>
          </a:prstGeom>
          <a:noFill/>
          <a:ln/>
        </p:spPr>
        <p:txBody>
          <a:bodyPr wrap="square" lIns="0" tIns="0" rIns="0" bIns="0" rtlCol="0" anchor="ctr"/>
          <a:lstStyle/>
          <a:p>
            <a:pPr defTabSz="685800"/>
            <a:r>
              <a:rPr lang="en-US" b="1" dirty="0">
                <a:solidFill>
                  <a:srgbClr val="1A1A1A"/>
                </a:solidFill>
                <a:latin typeface="Aptos" panose="020B0004020202020204" pitchFamily="34" charset="0"/>
                <a:ea typeface="Cambria" pitchFamily="34" charset="-122"/>
                <a:cs typeface="Cambria" pitchFamily="34" charset="-120"/>
              </a:rPr>
              <a:t>Il </a:t>
            </a:r>
            <a:r>
              <a:rPr lang="en-US" b="1" dirty="0" err="1">
                <a:solidFill>
                  <a:srgbClr val="1A1A1A"/>
                </a:solidFill>
                <a:latin typeface="Aptos" panose="020B0004020202020204" pitchFamily="34" charset="0"/>
                <a:ea typeface="Cambria" pitchFamily="34" charset="-122"/>
                <a:cs typeface="Cambria" pitchFamily="34" charset="-120"/>
              </a:rPr>
              <a:t>potenziale</a:t>
            </a:r>
            <a:r>
              <a:rPr lang="en-US" b="1" dirty="0">
                <a:solidFill>
                  <a:srgbClr val="1A1A1A"/>
                </a:solidFill>
                <a:latin typeface="Aptos" panose="020B0004020202020204" pitchFamily="34" charset="0"/>
                <a:ea typeface="Cambria" pitchFamily="34" charset="-122"/>
                <a:cs typeface="Cambria" pitchFamily="34" charset="-120"/>
              </a:rPr>
              <a:t> di </a:t>
            </a:r>
            <a:r>
              <a:rPr lang="en-US" b="1" dirty="0" err="1">
                <a:solidFill>
                  <a:srgbClr val="1A1A1A"/>
                </a:solidFill>
                <a:latin typeface="Aptos" panose="020B0004020202020204" pitchFamily="34" charset="0"/>
                <a:ea typeface="Cambria" pitchFamily="34" charset="-122"/>
                <a:cs typeface="Cambria" pitchFamily="34" charset="-120"/>
              </a:rPr>
              <a:t>attivazione</a:t>
            </a:r>
            <a:r>
              <a:rPr lang="en-US" b="1" dirty="0">
                <a:solidFill>
                  <a:srgbClr val="1A1A1A"/>
                </a:solidFill>
                <a:latin typeface="Aptos" panose="020B0004020202020204" pitchFamily="34" charset="0"/>
                <a:ea typeface="Cambria" pitchFamily="34" charset="-122"/>
                <a:cs typeface="Cambria" pitchFamily="34" charset="-120"/>
              </a:rPr>
              <a:t> </a:t>
            </a:r>
            <a:r>
              <a:rPr lang="en-US" b="1" dirty="0" err="1">
                <a:solidFill>
                  <a:srgbClr val="1A1A1A"/>
                </a:solidFill>
                <a:latin typeface="Aptos" panose="020B0004020202020204" pitchFamily="34" charset="0"/>
                <a:ea typeface="Cambria" pitchFamily="34" charset="-122"/>
                <a:cs typeface="Cambria" pitchFamily="34" charset="-120"/>
              </a:rPr>
              <a:t>tra</a:t>
            </a:r>
            <a:r>
              <a:rPr lang="en-US" b="1" dirty="0">
                <a:solidFill>
                  <a:srgbClr val="1A1A1A"/>
                </a:solidFill>
                <a:latin typeface="Aptos" panose="020B0004020202020204" pitchFamily="34" charset="0"/>
                <a:ea typeface="Cambria" pitchFamily="34" charset="-122"/>
                <a:cs typeface="Cambria" pitchFamily="34" charset="-120"/>
              </a:rPr>
              <a:t> </a:t>
            </a:r>
            <a:r>
              <a:rPr lang="en-US" b="1" dirty="0" err="1">
                <a:solidFill>
                  <a:srgbClr val="1A1A1A"/>
                </a:solidFill>
                <a:latin typeface="Aptos" panose="020B0004020202020204" pitchFamily="34" charset="0"/>
                <a:ea typeface="Cambria" pitchFamily="34" charset="-122"/>
                <a:cs typeface="Cambria" pitchFamily="34" charset="-120"/>
              </a:rPr>
              <a:t>i</a:t>
            </a:r>
            <a:r>
              <a:rPr lang="en-US" b="1" dirty="0">
                <a:solidFill>
                  <a:srgbClr val="1A1A1A"/>
                </a:solidFill>
                <a:latin typeface="Aptos" panose="020B0004020202020204" pitchFamily="34" charset="0"/>
                <a:ea typeface="Cambria" pitchFamily="34" charset="-122"/>
                <a:cs typeface="Cambria" pitchFamily="34" charset="-120"/>
              </a:rPr>
              <a:t> non </a:t>
            </a:r>
            <a:r>
              <a:rPr lang="en-US" b="1" dirty="0" err="1">
                <a:solidFill>
                  <a:srgbClr val="1A1A1A"/>
                </a:solidFill>
                <a:latin typeface="Aptos" panose="020B0004020202020204" pitchFamily="34" charset="0"/>
                <a:ea typeface="Cambria" pitchFamily="34" charset="-122"/>
                <a:cs typeface="Cambria" pitchFamily="34" charset="-120"/>
              </a:rPr>
              <a:t>attivi</a:t>
            </a:r>
            <a:endParaRPr lang="en-US" dirty="0">
              <a:solidFill>
                <a:prstClr val="black"/>
              </a:solidFill>
              <a:latin typeface="Aptos" panose="020B0004020202020204" pitchFamily="34" charset="0"/>
            </a:endParaRPr>
          </a:p>
        </p:txBody>
      </p:sp>
      <p:sp>
        <p:nvSpPr>
          <p:cNvPr id="18" name="Text 16"/>
          <p:cNvSpPr/>
          <p:nvPr/>
        </p:nvSpPr>
        <p:spPr>
          <a:xfrm>
            <a:off x="1920241" y="5513832"/>
            <a:ext cx="9174175" cy="640080"/>
          </a:xfrm>
          <a:prstGeom prst="rect">
            <a:avLst/>
          </a:prstGeom>
          <a:noFill/>
          <a:ln/>
        </p:spPr>
        <p:txBody>
          <a:bodyPr wrap="square" lIns="0" tIns="0" rIns="0" bIns="0" rtlCol="0" anchor="t"/>
          <a:lstStyle/>
          <a:p>
            <a:pPr defTabSz="685800">
              <a:lnSpc>
                <a:spcPts val="1800"/>
              </a:lnSpc>
            </a:pPr>
            <a:r>
              <a:rPr lang="it-IT" sz="1300" dirty="0">
                <a:solidFill>
                  <a:srgbClr val="16232E"/>
                </a:solidFill>
                <a:latin typeface="Aptos" panose="020B0004020202020204" pitchFamily="34" charset="0"/>
              </a:rPr>
              <a:t>La presenza di una quota di pensionati disponibili ad attivarsi, se adeguatamente coinvolti, suggerisce l'esistenza di un potenziale ancora non pienamente valorizzato, che potrebbe essere favorito da strumenti di incontro tra competenze e opportunità di partecipazione. </a:t>
            </a:r>
            <a:endParaRPr lang="en-US" sz="1300" dirty="0">
              <a:solidFill>
                <a:prstClr val="black"/>
              </a:solidFill>
              <a:latin typeface="Aptos" panose="020B0004020202020204" pitchFamily="34" charset="0"/>
            </a:endParaRPr>
          </a:p>
        </p:txBody>
      </p:sp>
      <p:sp>
        <p:nvSpPr>
          <p:cNvPr id="19" name="Text 17"/>
          <p:cNvSpPr/>
          <p:nvPr/>
        </p:nvSpPr>
        <p:spPr>
          <a:xfrm>
            <a:off x="640080" y="6382512"/>
            <a:ext cx="8686800" cy="256032"/>
          </a:xfrm>
          <a:prstGeom prst="rect">
            <a:avLst/>
          </a:prstGeom>
          <a:noFill/>
          <a:ln/>
        </p:spPr>
        <p:txBody>
          <a:bodyPr wrap="square" lIns="0" tIns="0" rIns="0" bIns="0" rtlCol="0" anchor="ctr"/>
          <a:lstStyle/>
          <a:p>
            <a:pPr defTabSz="685800"/>
            <a:r>
              <a:rPr lang="en-US" sz="900" dirty="0">
                <a:solidFill>
                  <a:srgbClr val="9A9A9A"/>
                </a:solidFill>
                <a:latin typeface="Aptos" panose="020B0004020202020204" pitchFamily="34" charset="0"/>
                <a:ea typeface="Calibri" pitchFamily="34" charset="-122"/>
                <a:cs typeface="Calibri" pitchFamily="34" charset="-120"/>
              </a:rPr>
              <a:t>Attività post-pensionamento in Toscana  ·  SPI CGIL Toscana / DSPS Unifi</a:t>
            </a:r>
            <a:endParaRPr lang="en-US" sz="900" dirty="0">
              <a:solidFill>
                <a:prstClr val="black"/>
              </a:solidFill>
              <a:latin typeface="Aptos" panose="020B0004020202020204" pitchFamily="34" charset="0"/>
            </a:endParaRPr>
          </a:p>
        </p:txBody>
      </p:sp>
      <p:sp>
        <p:nvSpPr>
          <p:cNvPr id="20" name="Text 18"/>
          <p:cNvSpPr/>
          <p:nvPr/>
        </p:nvSpPr>
        <p:spPr>
          <a:xfrm>
            <a:off x="11002975" y="6382512"/>
            <a:ext cx="548640" cy="256032"/>
          </a:xfrm>
          <a:prstGeom prst="rect">
            <a:avLst/>
          </a:prstGeom>
          <a:noFill/>
          <a:ln/>
        </p:spPr>
        <p:txBody>
          <a:bodyPr wrap="square" lIns="0" tIns="0" rIns="0" bIns="0" rtlCol="0" anchor="ctr"/>
          <a:lstStyle/>
          <a:p>
            <a:pPr algn="r" defTabSz="685800"/>
            <a:r>
              <a:rPr lang="en-US" sz="1000" dirty="0">
                <a:solidFill>
                  <a:srgbClr val="9A9A9A"/>
                </a:solidFill>
                <a:latin typeface="Aptos" panose="020B0004020202020204" pitchFamily="34" charset="0"/>
                <a:ea typeface="Calibri" pitchFamily="34" charset="-122"/>
                <a:cs typeface="Calibri" pitchFamily="34" charset="-120"/>
              </a:rPr>
              <a:t>18</a:t>
            </a:r>
            <a:endParaRPr lang="en-US" sz="1000" dirty="0">
              <a:solidFill>
                <a:prstClr val="black"/>
              </a:solidFill>
              <a:latin typeface="Aptos" panose="020B0004020202020204" pitchFamily="34" charset="0"/>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sessions/confident-affectionate-ride/mnt/outputs/bg_dark.png"/>
          <p:cNvPicPr>
            <a:picLocks noChangeAspect="1"/>
          </p:cNvPicPr>
          <p:nvPr/>
        </p:nvPicPr>
        <p:blipFill>
          <a:blip r:embed="rId3"/>
          <a:stretch>
            <a:fillRect/>
          </a:stretch>
        </p:blipFill>
        <p:spPr>
          <a:xfrm>
            <a:off x="0" y="0"/>
            <a:ext cx="12161520" cy="6858000"/>
          </a:xfrm>
          <a:prstGeom prst="rect">
            <a:avLst/>
          </a:prstGeom>
        </p:spPr>
      </p:pic>
      <p:sp>
        <p:nvSpPr>
          <p:cNvPr id="3" name="Text 0"/>
          <p:cNvSpPr/>
          <p:nvPr/>
        </p:nvSpPr>
        <p:spPr>
          <a:xfrm>
            <a:off x="822960" y="193035"/>
            <a:ext cx="10972800" cy="1407166"/>
          </a:xfrm>
          <a:prstGeom prst="rect">
            <a:avLst/>
          </a:prstGeom>
          <a:noFill/>
          <a:ln/>
        </p:spPr>
        <p:txBody>
          <a:bodyPr wrap="square" lIns="0" tIns="0" rIns="0" bIns="0" rtlCol="0" anchor="ctr"/>
          <a:lstStyle/>
          <a:p>
            <a:pPr defTabSz="685800">
              <a:lnSpc>
                <a:spcPct val="105000"/>
              </a:lnSpc>
            </a:pPr>
            <a:r>
              <a:rPr lang="en-US" sz="5400" b="1" dirty="0">
                <a:solidFill>
                  <a:srgbClr val="F79646"/>
                </a:solidFill>
                <a:latin typeface="Aptos" panose="020B0004020202020204" pitchFamily="34" charset="0"/>
                <a:ea typeface="Cambria" pitchFamily="34" charset="-122"/>
                <a:cs typeface="Cambria" pitchFamily="34" charset="-120"/>
              </a:rPr>
              <a:t>La ricerca continua</a:t>
            </a:r>
            <a:endParaRPr lang="en-US" sz="5400" b="1" dirty="0">
              <a:solidFill>
                <a:srgbClr val="F79646"/>
              </a:solidFill>
              <a:latin typeface="Aptos" panose="020B0004020202020204" pitchFamily="34" charset="0"/>
            </a:endParaRPr>
          </a:p>
        </p:txBody>
      </p:sp>
      <p:sp>
        <p:nvSpPr>
          <p:cNvPr id="4" name="Text 1"/>
          <p:cNvSpPr/>
          <p:nvPr/>
        </p:nvSpPr>
        <p:spPr>
          <a:xfrm>
            <a:off x="822960" y="1828800"/>
            <a:ext cx="6766560" cy="1097280"/>
          </a:xfrm>
          <a:prstGeom prst="rect">
            <a:avLst/>
          </a:prstGeom>
          <a:noFill/>
          <a:ln/>
        </p:spPr>
        <p:txBody>
          <a:bodyPr wrap="square" lIns="0" tIns="0" rIns="0" bIns="0" rtlCol="0" anchor="ctr"/>
          <a:lstStyle/>
          <a:p>
            <a:pPr defTabSz="685800"/>
            <a:r>
              <a:rPr lang="en-US" sz="1650" i="1" dirty="0">
                <a:solidFill>
                  <a:srgbClr val="FFFFFF"/>
                </a:solidFill>
                <a:latin typeface="Aptos" panose="020B0004020202020204" pitchFamily="34" charset="0"/>
                <a:ea typeface="Calibri" pitchFamily="34" charset="-122"/>
                <a:cs typeface="Calibri" pitchFamily="34" charset="-120"/>
              </a:rPr>
              <a:t>Stiamo raccogliendo storie di vita attraverso interviste in profondità, per capire dall'interno come le persone e le loro reti rinegoziano i vincoli che i numeri ci mostrano.</a:t>
            </a:r>
            <a:endParaRPr lang="en-US" sz="1650" i="1" dirty="0">
              <a:solidFill>
                <a:prstClr val="black"/>
              </a:solidFill>
              <a:latin typeface="Aptos" panose="020B0004020202020204" pitchFamily="34" charset="0"/>
            </a:endParaRPr>
          </a:p>
        </p:txBody>
      </p:sp>
      <p:sp>
        <p:nvSpPr>
          <p:cNvPr id="5" name="Shape 2"/>
          <p:cNvSpPr/>
          <p:nvPr/>
        </p:nvSpPr>
        <p:spPr>
          <a:xfrm>
            <a:off x="822960" y="3200400"/>
            <a:ext cx="6766560" cy="1828800"/>
          </a:xfrm>
          <a:prstGeom prst="rect">
            <a:avLst/>
          </a:prstGeom>
          <a:solidFill>
            <a:srgbClr val="FFFFFF"/>
          </a:solidFill>
          <a:ln/>
        </p:spPr>
        <p:txBody>
          <a:bodyPr/>
          <a:lstStyle/>
          <a:p>
            <a:pPr defTabSz="685800"/>
            <a:endParaRPr lang="en-US" dirty="0">
              <a:solidFill>
                <a:prstClr val="black"/>
              </a:solidFill>
              <a:latin typeface="Aptos" panose="020B0004020202020204" pitchFamily="34" charset="0"/>
            </a:endParaRPr>
          </a:p>
        </p:txBody>
      </p:sp>
      <p:sp>
        <p:nvSpPr>
          <p:cNvPr id="6" name="Text 3"/>
          <p:cNvSpPr/>
          <p:nvPr/>
        </p:nvSpPr>
        <p:spPr>
          <a:xfrm>
            <a:off x="1143000" y="3401568"/>
            <a:ext cx="6126480" cy="320040"/>
          </a:xfrm>
          <a:prstGeom prst="rect">
            <a:avLst/>
          </a:prstGeom>
          <a:noFill/>
          <a:ln/>
        </p:spPr>
        <p:txBody>
          <a:bodyPr wrap="square" lIns="0" tIns="0" rIns="0" bIns="0" rtlCol="0" anchor="ctr"/>
          <a:lstStyle/>
          <a:p>
            <a:pPr defTabSz="685800"/>
            <a:r>
              <a:rPr lang="en-US" sz="2100" b="1" dirty="0">
                <a:solidFill>
                  <a:srgbClr val="1F3B54"/>
                </a:solidFill>
                <a:latin typeface="Aptos" panose="020B0004020202020204" pitchFamily="34" charset="0"/>
                <a:ea typeface="Calibri" pitchFamily="34" charset="-122"/>
                <a:cs typeface="Calibri" pitchFamily="34" charset="-120"/>
              </a:rPr>
              <a:t>Chi ha tra i 60 e i 75 anni e vuole partecipare</a:t>
            </a:r>
            <a:endParaRPr lang="en-US" sz="2100" dirty="0">
              <a:solidFill>
                <a:prstClr val="black"/>
              </a:solidFill>
              <a:latin typeface="Aptos" panose="020B0004020202020204" pitchFamily="34" charset="0"/>
            </a:endParaRPr>
          </a:p>
        </p:txBody>
      </p:sp>
      <p:sp>
        <p:nvSpPr>
          <p:cNvPr id="7" name="Text 4"/>
          <p:cNvSpPr/>
          <p:nvPr/>
        </p:nvSpPr>
        <p:spPr>
          <a:xfrm>
            <a:off x="1156387" y="3886200"/>
            <a:ext cx="6126480" cy="742950"/>
          </a:xfrm>
          <a:prstGeom prst="rect">
            <a:avLst/>
          </a:prstGeom>
          <a:noFill/>
          <a:ln/>
        </p:spPr>
        <p:txBody>
          <a:bodyPr wrap="square" lIns="0" tIns="0" rIns="0" bIns="0" rtlCol="0" anchor="ctr"/>
          <a:lstStyle/>
          <a:p>
            <a:pPr defTabSz="685800"/>
            <a:r>
              <a:rPr lang="en-US" b="1" dirty="0">
                <a:solidFill>
                  <a:srgbClr val="017836"/>
                </a:solidFill>
                <a:latin typeface="Calibri" pitchFamily="34" charset="0"/>
                <a:ea typeface="Calibri" pitchFamily="34" charset="-122"/>
                <a:cs typeface="Calibri" pitchFamily="34" charset="-120"/>
                <a:hlinkClick r:id="rId4">
                  <a:extLst>
                    <a:ext uri="{A12FA001-AC4F-418D-AE19-62706E023703}">
                      <ahyp:hlinkClr xmlns:ahyp="http://schemas.microsoft.com/office/drawing/2018/hyperlinkcolor" val="tx"/>
                    </a:ext>
                  </a:extLst>
                </a:hlinkClick>
              </a:rPr>
              <a:t>annalisa.tonarelli@unifi.it</a:t>
            </a:r>
            <a:r>
              <a:rPr lang="en-US" b="1" dirty="0">
                <a:solidFill>
                  <a:srgbClr val="017836"/>
                </a:solidFill>
                <a:latin typeface="Calibri" pitchFamily="34" charset="0"/>
                <a:ea typeface="Calibri" pitchFamily="34" charset="-122"/>
                <a:cs typeface="Calibri" pitchFamily="34" charset="-120"/>
              </a:rPr>
              <a:t>   </a:t>
            </a:r>
          </a:p>
          <a:p>
            <a:pPr defTabSz="685800"/>
            <a:r>
              <a:rPr lang="en-US" b="1" dirty="0">
                <a:solidFill>
                  <a:srgbClr val="017836"/>
                </a:solidFill>
                <a:latin typeface="Calibri" pitchFamily="34" charset="0"/>
                <a:ea typeface="Calibri" pitchFamily="34" charset="-122"/>
                <a:cs typeface="Calibri" pitchFamily="34" charset="-120"/>
                <a:hlinkClick r:id="rId5">
                  <a:extLst>
                    <a:ext uri="{A12FA001-AC4F-418D-AE19-62706E023703}">
                      <ahyp:hlinkClr xmlns:ahyp="http://schemas.microsoft.com/office/drawing/2018/hyperlinkcolor" val="tx"/>
                    </a:ext>
                  </a:extLst>
                </a:hlinkClick>
              </a:rPr>
              <a:t>pasquale.degirolamo@unifi.it</a:t>
            </a:r>
            <a:endParaRPr lang="en-US" b="1" dirty="0">
              <a:solidFill>
                <a:srgbClr val="017836"/>
              </a:solidFill>
              <a:latin typeface="Calibri" pitchFamily="34" charset="0"/>
              <a:ea typeface="Calibri" pitchFamily="34" charset="-122"/>
              <a:cs typeface="Calibri" pitchFamily="34" charset="-120"/>
            </a:endParaRPr>
          </a:p>
          <a:p>
            <a:pPr defTabSz="685800"/>
            <a:r>
              <a:rPr lang="en-US" b="1" dirty="0">
                <a:solidFill>
                  <a:srgbClr val="017836"/>
                </a:solidFill>
                <a:latin typeface="Calibri" pitchFamily="34" charset="0"/>
                <a:ea typeface="Calibri" pitchFamily="34" charset="-122"/>
                <a:cs typeface="Calibri" pitchFamily="34" charset="-120"/>
                <a:hlinkClick r:id="rId6">
                  <a:extLst>
                    <a:ext uri="{A12FA001-AC4F-418D-AE19-62706E023703}">
                      <ahyp:hlinkClr xmlns:ahyp="http://schemas.microsoft.com/office/drawing/2018/hyperlinkcolor" val="tx"/>
                    </a:ext>
                  </a:extLst>
                </a:hlinkClick>
              </a:rPr>
              <a:t>dario.raspanti@unifi.it</a:t>
            </a:r>
            <a:r>
              <a:rPr lang="en-US" b="1" dirty="0">
                <a:solidFill>
                  <a:srgbClr val="017836"/>
                </a:solidFill>
                <a:latin typeface="Calibri" pitchFamily="34" charset="0"/>
                <a:ea typeface="Calibri" pitchFamily="34" charset="-122"/>
                <a:cs typeface="Calibri" pitchFamily="34" charset="-120"/>
              </a:rPr>
              <a:t> </a:t>
            </a:r>
          </a:p>
        </p:txBody>
      </p:sp>
      <p:sp>
        <p:nvSpPr>
          <p:cNvPr id="12" name="Text 9"/>
          <p:cNvSpPr/>
          <p:nvPr/>
        </p:nvSpPr>
        <p:spPr>
          <a:xfrm>
            <a:off x="822960" y="5349240"/>
            <a:ext cx="4572000" cy="457200"/>
          </a:xfrm>
          <a:prstGeom prst="rect">
            <a:avLst/>
          </a:prstGeom>
          <a:noFill/>
          <a:ln/>
        </p:spPr>
        <p:txBody>
          <a:bodyPr wrap="square" lIns="0" tIns="0" rIns="0" bIns="0" rtlCol="0" anchor="ctr"/>
          <a:lstStyle/>
          <a:p>
            <a:pPr defTabSz="685800"/>
            <a:r>
              <a:rPr lang="en-US" sz="2200" dirty="0">
                <a:solidFill>
                  <a:srgbClr val="FFFFFF"/>
                </a:solidFill>
                <a:latin typeface="Aptos" panose="020B0004020202020204" pitchFamily="34" charset="0"/>
                <a:ea typeface="Cambria" pitchFamily="34" charset="-122"/>
                <a:cs typeface="Cambria" pitchFamily="34" charset="-120"/>
              </a:rPr>
              <a:t>Grazie</a:t>
            </a:r>
            <a:endParaRPr lang="en-US" sz="2200" dirty="0">
              <a:solidFill>
                <a:prstClr val="black"/>
              </a:solidFill>
              <a:latin typeface="Aptos" panose="020B0004020202020204" pitchFamily="34" charset="0"/>
            </a:endParaRPr>
          </a:p>
        </p:txBody>
      </p:sp>
      <p:pic>
        <p:nvPicPr>
          <p:cNvPr id="14" name="Picture 13">
            <a:extLst>
              <a:ext uri="{FF2B5EF4-FFF2-40B4-BE49-F238E27FC236}">
                <a16:creationId xmlns:a16="http://schemas.microsoft.com/office/drawing/2014/main" id="{F23299F9-6BC7-1BF3-6A74-608C60DA03F5}"/>
              </a:ext>
            </a:extLst>
          </p:cNvPr>
          <p:cNvPicPr>
            <a:picLocks noChangeAspect="1"/>
          </p:cNvPicPr>
          <p:nvPr/>
        </p:nvPicPr>
        <p:blipFill>
          <a:blip r:embed="rId7">
            <a:extLst>
              <a:ext uri="{28A0092B-C50C-407E-A947-70E740481C1C}">
                <a14:useLocalDpi xmlns:a14="http://schemas.microsoft.com/office/drawing/2010/main" val="0"/>
              </a:ext>
            </a:extLst>
          </a:blip>
          <a:srcRect l="45969" t="43698" r="19605" b="12028"/>
          <a:stretch>
            <a:fillRect/>
          </a:stretch>
        </p:blipFill>
        <p:spPr>
          <a:xfrm>
            <a:off x="8267700" y="2352040"/>
            <a:ext cx="3101340" cy="2742164"/>
          </a:xfrm>
          <a:prstGeom prst="rect">
            <a:avLst/>
          </a:prstGeom>
        </p:spPr>
      </p:pic>
      <p:pic>
        <p:nvPicPr>
          <p:cNvPr id="20" name="Picture 19">
            <a:extLst>
              <a:ext uri="{FF2B5EF4-FFF2-40B4-BE49-F238E27FC236}">
                <a16:creationId xmlns:a16="http://schemas.microsoft.com/office/drawing/2014/main" id="{FFB84232-C1FD-6A61-0F7E-B257D9149DBE}"/>
              </a:ext>
            </a:extLst>
          </p:cNvPr>
          <p:cNvPicPr>
            <a:picLocks noChangeAspect="1"/>
          </p:cNvPicPr>
          <p:nvPr/>
        </p:nvPicPr>
        <p:blipFill>
          <a:blip r:embed="rId8" cstate="print">
            <a:alphaModFix/>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10267950" y="6209507"/>
            <a:ext cx="1000550" cy="455459"/>
          </a:xfrm>
          <a:prstGeom prst="rect">
            <a:avLst/>
          </a:prstGeom>
        </p:spPr>
      </p:pic>
      <p:pic>
        <p:nvPicPr>
          <p:cNvPr id="22" name="Picture 21">
            <a:extLst>
              <a:ext uri="{FF2B5EF4-FFF2-40B4-BE49-F238E27FC236}">
                <a16:creationId xmlns:a16="http://schemas.microsoft.com/office/drawing/2014/main" id="{43CA31E2-1806-4E1E-2AB5-99DA1651FCFF}"/>
              </a:ext>
            </a:extLst>
          </p:cNvPr>
          <p:cNvPicPr>
            <a:picLocks noChangeAspect="1"/>
          </p:cNvPicPr>
          <p:nvPr/>
        </p:nvPicPr>
        <p:blipFill>
          <a:blip r:embed="rId9" cstate="print">
            <a:alphaModFix/>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11561004" y="6030820"/>
            <a:ext cx="463692" cy="643671"/>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tretch>
            <a:fillRect/>
          </a:stretch>
        </p:blipFill>
        <p:spPr>
          <a:xfrm>
            <a:off x="0" y="28575"/>
            <a:ext cx="12192000" cy="6800850"/>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8000"/>
          </a:blip>
          <a:srcRect/>
          <a:tile tx="0" ty="0" sx="100000" sy="100000" flip="none" algn="tl"/>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C101BAD-4A7A-DFBB-4860-93826D91747B}"/>
              </a:ext>
            </a:extLst>
          </p:cNvPr>
          <p:cNvSpPr txBox="1"/>
          <p:nvPr/>
        </p:nvSpPr>
        <p:spPr>
          <a:xfrm>
            <a:off x="3034000" y="2270125"/>
            <a:ext cx="6093822" cy="2340834"/>
          </a:xfrm>
          <a:prstGeom prst="rect">
            <a:avLst/>
          </a:prstGeom>
          <a:noFill/>
        </p:spPr>
        <p:txBody>
          <a:bodyPr wrap="square">
            <a:spAutoFit/>
          </a:bodyPr>
          <a:lstStyle/>
          <a:p>
            <a:pPr algn="ctr" defTabSz="685800">
              <a:lnSpc>
                <a:spcPct val="90000"/>
              </a:lnSpc>
              <a:spcBef>
                <a:spcPct val="0"/>
              </a:spcBef>
              <a:spcAft>
                <a:spcPts val="450"/>
              </a:spcAft>
            </a:pPr>
            <a:r>
              <a:rPr lang="en-US" sz="5400" b="1" dirty="0">
                <a:solidFill>
                  <a:srgbClr val="990011"/>
                </a:solidFill>
                <a:effectLst>
                  <a:outerShdw blurRad="38100" dist="38100" dir="2700000" algn="tl">
                    <a:srgbClr val="000000">
                      <a:alpha val="43137"/>
                    </a:srgbClr>
                  </a:outerShdw>
                </a:effectLst>
                <a:latin typeface="Aptos" panose="020B0004020202020204" pitchFamily="34" charset="0"/>
              </a:rPr>
              <a:t>LE CARATTERISTICHE DEL CAMPIONE </a:t>
            </a:r>
          </a:p>
        </p:txBody>
      </p:sp>
      <p:pic>
        <p:nvPicPr>
          <p:cNvPr id="9" name="Picture 8">
            <a:extLst>
              <a:ext uri="{FF2B5EF4-FFF2-40B4-BE49-F238E27FC236}">
                <a16:creationId xmlns:a16="http://schemas.microsoft.com/office/drawing/2014/main" id="{96369C1D-D2BF-5141-2E57-EA8054007971}"/>
              </a:ext>
            </a:extLst>
          </p:cNvPr>
          <p:cNvPicPr>
            <a:picLocks noChangeAspect="1"/>
          </p:cNvPicPr>
          <p:nvPr/>
        </p:nvPicPr>
        <p:blipFill>
          <a:blip r:embed="rId3" cstate="print">
            <a:alphaModFix amt="20000"/>
            <a:extLst>
              <a:ext uri="{28A0092B-C50C-407E-A947-70E740481C1C}">
                <a14:useLocalDpi xmlns:a14="http://schemas.microsoft.com/office/drawing/2010/main" val="0"/>
              </a:ext>
            </a:extLst>
          </a:blip>
          <a:stretch>
            <a:fillRect/>
          </a:stretch>
        </p:blipFill>
        <p:spPr>
          <a:xfrm>
            <a:off x="10267950" y="6209507"/>
            <a:ext cx="1000550" cy="455459"/>
          </a:xfrm>
          <a:prstGeom prst="rect">
            <a:avLst/>
          </a:prstGeom>
        </p:spPr>
      </p:pic>
      <p:pic>
        <p:nvPicPr>
          <p:cNvPr id="11" name="Picture 10">
            <a:extLst>
              <a:ext uri="{FF2B5EF4-FFF2-40B4-BE49-F238E27FC236}">
                <a16:creationId xmlns:a16="http://schemas.microsoft.com/office/drawing/2014/main" id="{81BEF84D-AFFA-3C27-12E9-7205018F75B4}"/>
              </a:ext>
            </a:extLst>
          </p:cNvPr>
          <p:cNvPicPr>
            <a:picLocks noChangeAspect="1"/>
          </p:cNvPicPr>
          <p:nvPr/>
        </p:nvPicPr>
        <p:blipFill>
          <a:blip r:embed="rId4" cstate="print">
            <a:alphaModFix amt="20000"/>
            <a:extLst>
              <a:ext uri="{28A0092B-C50C-407E-A947-70E740481C1C}">
                <a14:useLocalDpi xmlns:a14="http://schemas.microsoft.com/office/drawing/2010/main" val="0"/>
              </a:ext>
            </a:extLst>
          </a:blip>
          <a:stretch>
            <a:fillRect/>
          </a:stretch>
        </p:blipFill>
        <p:spPr>
          <a:xfrm>
            <a:off x="11561004" y="6030820"/>
            <a:ext cx="463692" cy="643671"/>
          </a:xfrm>
          <a:prstGeom prst="rect">
            <a:avLst/>
          </a:prstGeom>
        </p:spPr>
      </p:pic>
    </p:spTree>
    <p:extLst>
      <p:ext uri="{BB962C8B-B14F-4D97-AF65-F5344CB8AC3E}">
        <p14:creationId xmlns:p14="http://schemas.microsoft.com/office/powerpoint/2010/main" val="31049542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ext 0"/>
          <p:cNvSpPr/>
          <p:nvPr/>
        </p:nvSpPr>
        <p:spPr>
          <a:xfrm>
            <a:off x="566928" y="310896"/>
            <a:ext cx="5120640" cy="566928"/>
          </a:xfrm>
          <a:prstGeom prst="rect">
            <a:avLst/>
          </a:prstGeom>
          <a:noFill/>
          <a:ln/>
        </p:spPr>
        <p:txBody>
          <a:bodyPr wrap="square" lIns="0" tIns="0" rIns="0" bIns="0" rtlCol="0" anchor="ctr"/>
          <a:lstStyle/>
          <a:p>
            <a:pPr defTabSz="914378"/>
            <a:r>
              <a:rPr lang="en-US" sz="3300" b="1" dirty="0">
                <a:solidFill>
                  <a:srgbClr val="14181C"/>
                </a:solidFill>
                <a:latin typeface="Aptos" panose="020B0004020202020204" pitchFamily="34" charset="0"/>
                <a:ea typeface="Calibri" pitchFamily="34" charset="-122"/>
                <a:cs typeface="Calibri" pitchFamily="34" charset="-120"/>
              </a:rPr>
              <a:t>Il campione</a:t>
            </a:r>
            <a:endParaRPr lang="en-US" sz="3300" dirty="0">
              <a:solidFill>
                <a:prstClr val="black"/>
              </a:solidFill>
              <a:latin typeface="Aptos" panose="020B0004020202020204" pitchFamily="34" charset="0"/>
            </a:endParaRPr>
          </a:p>
        </p:txBody>
      </p:sp>
      <p:sp>
        <p:nvSpPr>
          <p:cNvPr id="3" name="Text 1"/>
          <p:cNvSpPr/>
          <p:nvPr/>
        </p:nvSpPr>
        <p:spPr>
          <a:xfrm>
            <a:off x="5679042" y="356616"/>
            <a:ext cx="5120640" cy="566928"/>
          </a:xfrm>
          <a:prstGeom prst="rect">
            <a:avLst/>
          </a:prstGeom>
          <a:noFill/>
          <a:ln/>
        </p:spPr>
        <p:txBody>
          <a:bodyPr wrap="square" lIns="0" tIns="0" rIns="0" bIns="0" rtlCol="0" anchor="ctr"/>
          <a:lstStyle/>
          <a:p>
            <a:pPr defTabSz="914378"/>
            <a:r>
              <a:rPr lang="en-US" sz="3300" b="1" dirty="0">
                <a:solidFill>
                  <a:srgbClr val="14181C"/>
                </a:solidFill>
                <a:latin typeface="Aptos" panose="020B0004020202020204" pitchFamily="34" charset="0"/>
                <a:ea typeface="Calibri" pitchFamily="34" charset="-122"/>
                <a:cs typeface="Calibri" pitchFamily="34" charset="-120"/>
              </a:rPr>
              <a:t>Dove vive</a:t>
            </a:r>
            <a:endParaRPr lang="en-US" sz="3300" dirty="0">
              <a:solidFill>
                <a:prstClr val="black"/>
              </a:solidFill>
              <a:latin typeface="Aptos" panose="020B0004020202020204" pitchFamily="34" charset="0"/>
            </a:endParaRPr>
          </a:p>
        </p:txBody>
      </p:sp>
      <p:sp>
        <p:nvSpPr>
          <p:cNvPr id="4" name="Shape 2"/>
          <p:cNvSpPr/>
          <p:nvPr/>
        </p:nvSpPr>
        <p:spPr>
          <a:xfrm>
            <a:off x="566928" y="969264"/>
            <a:ext cx="1234440" cy="384048"/>
          </a:xfrm>
          <a:prstGeom prst="roundRect">
            <a:avLst>
              <a:gd name="adj" fmla="val 11905"/>
            </a:avLst>
          </a:prstGeom>
          <a:solidFill>
            <a:srgbClr val="A30D22"/>
          </a:solidFill>
          <a:ln/>
        </p:spPr>
        <p:txBody>
          <a:bodyPr/>
          <a:lstStyle/>
          <a:p>
            <a:pPr defTabSz="914378"/>
            <a:endParaRPr lang="en-US">
              <a:solidFill>
                <a:prstClr val="black"/>
              </a:solidFill>
              <a:latin typeface="Aptos" panose="020B0004020202020204" pitchFamily="34" charset="0"/>
            </a:endParaRPr>
          </a:p>
        </p:txBody>
      </p:sp>
      <p:sp>
        <p:nvSpPr>
          <p:cNvPr id="5" name="Text 3"/>
          <p:cNvSpPr/>
          <p:nvPr/>
        </p:nvSpPr>
        <p:spPr>
          <a:xfrm>
            <a:off x="566928" y="969264"/>
            <a:ext cx="1234440" cy="384048"/>
          </a:xfrm>
          <a:prstGeom prst="rect">
            <a:avLst/>
          </a:prstGeom>
          <a:noFill/>
          <a:ln/>
        </p:spPr>
        <p:txBody>
          <a:bodyPr wrap="square" lIns="0" tIns="0" rIns="0" bIns="0" rtlCol="0" anchor="ctr"/>
          <a:lstStyle/>
          <a:p>
            <a:pPr algn="ctr" defTabSz="914378"/>
            <a:r>
              <a:rPr lang="en-US" b="1" dirty="0">
                <a:solidFill>
                  <a:srgbClr val="FFFFFF"/>
                </a:solidFill>
                <a:latin typeface="Aptos" panose="020B0004020202020204" pitchFamily="34" charset="0"/>
                <a:ea typeface="Calibri" pitchFamily="34" charset="-122"/>
                <a:cs typeface="Calibri" pitchFamily="34" charset="-120"/>
              </a:rPr>
              <a:t>2.538</a:t>
            </a:r>
            <a:endParaRPr lang="en-US" dirty="0">
              <a:solidFill>
                <a:prstClr val="black"/>
              </a:solidFill>
              <a:latin typeface="Aptos" panose="020B0004020202020204" pitchFamily="34" charset="0"/>
            </a:endParaRPr>
          </a:p>
        </p:txBody>
      </p:sp>
      <p:sp>
        <p:nvSpPr>
          <p:cNvPr id="6" name="Text 4"/>
          <p:cNvSpPr/>
          <p:nvPr/>
        </p:nvSpPr>
        <p:spPr>
          <a:xfrm>
            <a:off x="1938528" y="969264"/>
            <a:ext cx="3931920" cy="384048"/>
          </a:xfrm>
          <a:prstGeom prst="rect">
            <a:avLst/>
          </a:prstGeom>
          <a:noFill/>
          <a:ln/>
        </p:spPr>
        <p:txBody>
          <a:bodyPr wrap="square" lIns="0" tIns="0" rIns="0" bIns="0" rtlCol="0" anchor="ctr"/>
          <a:lstStyle/>
          <a:p>
            <a:pPr defTabSz="914378"/>
            <a:r>
              <a:rPr lang="en-US" sz="1150" dirty="0">
                <a:solidFill>
                  <a:srgbClr val="6B7A87"/>
                </a:solidFill>
                <a:latin typeface="Aptos" panose="020B0004020202020204" pitchFamily="34" charset="0"/>
                <a:ea typeface="Calibri" pitchFamily="34" charset="-122"/>
                <a:cs typeface="Calibri" pitchFamily="34" charset="-120"/>
              </a:rPr>
              <a:t>iscritte e iscritti SPI CGIL Toscana  ·  rilevazione 2025–2026</a:t>
            </a:r>
            <a:endParaRPr lang="en-US" sz="1150" dirty="0">
              <a:solidFill>
                <a:prstClr val="black"/>
              </a:solidFill>
              <a:latin typeface="Aptos" panose="020B0004020202020204" pitchFamily="34" charset="0"/>
            </a:endParaRPr>
          </a:p>
        </p:txBody>
      </p:sp>
      <p:sp>
        <p:nvSpPr>
          <p:cNvPr id="8" name="Text 6"/>
          <p:cNvSpPr/>
          <p:nvPr/>
        </p:nvSpPr>
        <p:spPr>
          <a:xfrm>
            <a:off x="566928" y="1517904"/>
            <a:ext cx="2743200" cy="237744"/>
          </a:xfrm>
          <a:prstGeom prst="rect">
            <a:avLst/>
          </a:prstGeom>
          <a:noFill/>
          <a:ln/>
        </p:spPr>
        <p:txBody>
          <a:bodyPr wrap="square" lIns="0" tIns="0" rIns="0" bIns="0" rtlCol="0" anchor="ctr"/>
          <a:lstStyle/>
          <a:p>
            <a:pPr defTabSz="914378"/>
            <a:r>
              <a:rPr lang="en-US" sz="950" b="1" kern="0" spc="140" dirty="0">
                <a:solidFill>
                  <a:srgbClr val="A30D22"/>
                </a:solidFill>
                <a:latin typeface="Aptos" panose="020B0004020202020204" pitchFamily="34" charset="0"/>
                <a:ea typeface="Calibri" pitchFamily="34" charset="-122"/>
                <a:cs typeface="Calibri" pitchFamily="34" charset="-120"/>
              </a:rPr>
              <a:t>GENERE</a:t>
            </a:r>
            <a:endParaRPr lang="en-US" sz="950" dirty="0">
              <a:solidFill>
                <a:prstClr val="black"/>
              </a:solidFill>
              <a:latin typeface="Aptos" panose="020B0004020202020204" pitchFamily="34" charset="0"/>
            </a:endParaRPr>
          </a:p>
        </p:txBody>
      </p:sp>
      <p:sp>
        <p:nvSpPr>
          <p:cNvPr id="9" name="Text 7"/>
          <p:cNvSpPr/>
          <p:nvPr/>
        </p:nvSpPr>
        <p:spPr>
          <a:xfrm>
            <a:off x="566928" y="1792224"/>
            <a:ext cx="1481328" cy="310896"/>
          </a:xfrm>
          <a:prstGeom prst="rect">
            <a:avLst/>
          </a:prstGeom>
          <a:noFill/>
          <a:ln/>
        </p:spPr>
        <p:txBody>
          <a:bodyPr wrap="square" lIns="0" tIns="0" rIns="0" bIns="0" rtlCol="0" anchor="ctr"/>
          <a:lstStyle/>
          <a:p>
            <a:pPr algn="r" defTabSz="914378"/>
            <a:r>
              <a:rPr lang="en-US" sz="1100" b="1" dirty="0">
                <a:solidFill>
                  <a:srgbClr val="14181C"/>
                </a:solidFill>
                <a:latin typeface="Aptos" panose="020B0004020202020204" pitchFamily="34" charset="0"/>
                <a:ea typeface="Calibri" pitchFamily="34" charset="-122"/>
                <a:cs typeface="Calibri" pitchFamily="34" charset="-120"/>
              </a:rPr>
              <a:t>Maschio</a:t>
            </a:r>
            <a:endParaRPr lang="en-US" sz="1100" dirty="0">
              <a:solidFill>
                <a:prstClr val="black"/>
              </a:solidFill>
              <a:latin typeface="Aptos" panose="020B0004020202020204" pitchFamily="34" charset="0"/>
            </a:endParaRPr>
          </a:p>
        </p:txBody>
      </p:sp>
      <p:sp>
        <p:nvSpPr>
          <p:cNvPr id="10" name="Shape 8"/>
          <p:cNvSpPr/>
          <p:nvPr/>
        </p:nvSpPr>
        <p:spPr>
          <a:xfrm>
            <a:off x="2167128" y="1863090"/>
            <a:ext cx="2240280" cy="169164"/>
          </a:xfrm>
          <a:prstGeom prst="roundRect">
            <a:avLst>
              <a:gd name="adj" fmla="val 48649"/>
            </a:avLst>
          </a:prstGeom>
          <a:solidFill>
            <a:srgbClr val="ECEEF0"/>
          </a:solidFill>
          <a:ln/>
        </p:spPr>
        <p:txBody>
          <a:bodyPr/>
          <a:lstStyle/>
          <a:p>
            <a:pPr defTabSz="914378"/>
            <a:endParaRPr lang="en-US">
              <a:solidFill>
                <a:prstClr val="black"/>
              </a:solidFill>
              <a:latin typeface="Aptos" panose="020B0004020202020204" pitchFamily="34" charset="0"/>
            </a:endParaRPr>
          </a:p>
        </p:txBody>
      </p:sp>
      <p:sp>
        <p:nvSpPr>
          <p:cNvPr id="11" name="Shape 9"/>
          <p:cNvSpPr/>
          <p:nvPr/>
        </p:nvSpPr>
        <p:spPr>
          <a:xfrm>
            <a:off x="2167128" y="1863090"/>
            <a:ext cx="2240280" cy="169164"/>
          </a:xfrm>
          <a:prstGeom prst="roundRect">
            <a:avLst>
              <a:gd name="adj" fmla="val 48649"/>
            </a:avLst>
          </a:prstGeom>
          <a:solidFill>
            <a:srgbClr val="A30D22"/>
          </a:solidFill>
          <a:ln/>
        </p:spPr>
        <p:txBody>
          <a:bodyPr/>
          <a:lstStyle/>
          <a:p>
            <a:pPr defTabSz="914378"/>
            <a:endParaRPr lang="en-US">
              <a:solidFill>
                <a:prstClr val="black"/>
              </a:solidFill>
              <a:latin typeface="Aptos" panose="020B0004020202020204" pitchFamily="34" charset="0"/>
            </a:endParaRPr>
          </a:p>
        </p:txBody>
      </p:sp>
      <p:sp>
        <p:nvSpPr>
          <p:cNvPr id="12" name="Text 10"/>
          <p:cNvSpPr/>
          <p:nvPr/>
        </p:nvSpPr>
        <p:spPr>
          <a:xfrm>
            <a:off x="4535424" y="1792224"/>
            <a:ext cx="777240" cy="310896"/>
          </a:xfrm>
          <a:prstGeom prst="rect">
            <a:avLst/>
          </a:prstGeom>
          <a:noFill/>
          <a:ln/>
        </p:spPr>
        <p:txBody>
          <a:bodyPr wrap="square" lIns="0" tIns="0" rIns="0" bIns="0" rtlCol="0" anchor="ctr"/>
          <a:lstStyle/>
          <a:p>
            <a:pPr defTabSz="914378"/>
            <a:r>
              <a:rPr lang="en-US" sz="1100" b="1" dirty="0">
                <a:solidFill>
                  <a:srgbClr val="14181C"/>
                </a:solidFill>
                <a:latin typeface="Aptos" panose="020B0004020202020204" pitchFamily="34" charset="0"/>
                <a:ea typeface="Calibri" pitchFamily="34" charset="-122"/>
                <a:cs typeface="Calibri" pitchFamily="34" charset="-120"/>
              </a:rPr>
              <a:t>56,1%</a:t>
            </a:r>
            <a:endParaRPr lang="en-US" sz="1100" dirty="0">
              <a:solidFill>
                <a:prstClr val="black"/>
              </a:solidFill>
              <a:latin typeface="Aptos" panose="020B0004020202020204" pitchFamily="34" charset="0"/>
            </a:endParaRPr>
          </a:p>
        </p:txBody>
      </p:sp>
      <p:sp>
        <p:nvSpPr>
          <p:cNvPr id="13" name="Text 11"/>
          <p:cNvSpPr/>
          <p:nvPr/>
        </p:nvSpPr>
        <p:spPr>
          <a:xfrm>
            <a:off x="566928" y="2103120"/>
            <a:ext cx="1481328" cy="310896"/>
          </a:xfrm>
          <a:prstGeom prst="rect">
            <a:avLst/>
          </a:prstGeom>
          <a:noFill/>
          <a:ln/>
        </p:spPr>
        <p:txBody>
          <a:bodyPr wrap="square" lIns="0" tIns="0" rIns="0" bIns="0" rtlCol="0" anchor="ctr"/>
          <a:lstStyle/>
          <a:p>
            <a:pPr algn="r" defTabSz="914378"/>
            <a:r>
              <a:rPr lang="en-US" sz="1100" b="1" dirty="0">
                <a:solidFill>
                  <a:srgbClr val="14181C"/>
                </a:solidFill>
                <a:latin typeface="Aptos" panose="020B0004020202020204" pitchFamily="34" charset="0"/>
                <a:ea typeface="Calibri" pitchFamily="34" charset="-122"/>
                <a:cs typeface="Calibri" pitchFamily="34" charset="-120"/>
              </a:rPr>
              <a:t>Femmina</a:t>
            </a:r>
            <a:endParaRPr lang="en-US" sz="1100" dirty="0">
              <a:solidFill>
                <a:prstClr val="black"/>
              </a:solidFill>
              <a:latin typeface="Aptos" panose="020B0004020202020204" pitchFamily="34" charset="0"/>
            </a:endParaRPr>
          </a:p>
        </p:txBody>
      </p:sp>
      <p:sp>
        <p:nvSpPr>
          <p:cNvPr id="14" name="Shape 12"/>
          <p:cNvSpPr/>
          <p:nvPr/>
        </p:nvSpPr>
        <p:spPr>
          <a:xfrm>
            <a:off x="2167128" y="2173986"/>
            <a:ext cx="2240280" cy="169164"/>
          </a:xfrm>
          <a:prstGeom prst="roundRect">
            <a:avLst>
              <a:gd name="adj" fmla="val 48649"/>
            </a:avLst>
          </a:prstGeom>
          <a:solidFill>
            <a:srgbClr val="ECEEF0"/>
          </a:solidFill>
          <a:ln/>
        </p:spPr>
        <p:txBody>
          <a:bodyPr/>
          <a:lstStyle/>
          <a:p>
            <a:pPr defTabSz="914378"/>
            <a:endParaRPr lang="en-US">
              <a:solidFill>
                <a:prstClr val="black"/>
              </a:solidFill>
              <a:latin typeface="Aptos" panose="020B0004020202020204" pitchFamily="34" charset="0"/>
            </a:endParaRPr>
          </a:p>
        </p:txBody>
      </p:sp>
      <p:sp>
        <p:nvSpPr>
          <p:cNvPr id="15" name="Shape 13"/>
          <p:cNvSpPr/>
          <p:nvPr/>
        </p:nvSpPr>
        <p:spPr>
          <a:xfrm>
            <a:off x="2167128" y="2173986"/>
            <a:ext cx="1742790" cy="169164"/>
          </a:xfrm>
          <a:prstGeom prst="roundRect">
            <a:avLst>
              <a:gd name="adj" fmla="val 48649"/>
            </a:avLst>
          </a:prstGeom>
          <a:solidFill>
            <a:srgbClr val="A30D22"/>
          </a:solidFill>
          <a:ln/>
        </p:spPr>
        <p:txBody>
          <a:bodyPr/>
          <a:lstStyle/>
          <a:p>
            <a:pPr defTabSz="914378"/>
            <a:endParaRPr lang="en-US">
              <a:solidFill>
                <a:prstClr val="black"/>
              </a:solidFill>
              <a:latin typeface="Aptos" panose="020B0004020202020204" pitchFamily="34" charset="0"/>
            </a:endParaRPr>
          </a:p>
        </p:txBody>
      </p:sp>
      <p:sp>
        <p:nvSpPr>
          <p:cNvPr id="16" name="Text 14"/>
          <p:cNvSpPr/>
          <p:nvPr/>
        </p:nvSpPr>
        <p:spPr>
          <a:xfrm>
            <a:off x="4535424" y="2103120"/>
            <a:ext cx="777240" cy="310896"/>
          </a:xfrm>
          <a:prstGeom prst="rect">
            <a:avLst/>
          </a:prstGeom>
          <a:noFill/>
          <a:ln/>
        </p:spPr>
        <p:txBody>
          <a:bodyPr wrap="square" lIns="0" tIns="0" rIns="0" bIns="0" rtlCol="0" anchor="ctr"/>
          <a:lstStyle/>
          <a:p>
            <a:pPr defTabSz="914378"/>
            <a:r>
              <a:rPr lang="en-US" sz="1100" b="1" dirty="0">
                <a:solidFill>
                  <a:srgbClr val="14181C"/>
                </a:solidFill>
                <a:latin typeface="Aptos" panose="020B0004020202020204" pitchFamily="34" charset="0"/>
                <a:ea typeface="Calibri" pitchFamily="34" charset="-122"/>
                <a:cs typeface="Calibri" pitchFamily="34" charset="-120"/>
              </a:rPr>
              <a:t>43,6%</a:t>
            </a:r>
            <a:endParaRPr lang="en-US" sz="1100" dirty="0">
              <a:solidFill>
                <a:prstClr val="black"/>
              </a:solidFill>
              <a:latin typeface="Aptos" panose="020B0004020202020204" pitchFamily="34" charset="0"/>
            </a:endParaRPr>
          </a:p>
        </p:txBody>
      </p:sp>
      <p:sp>
        <p:nvSpPr>
          <p:cNvPr id="17" name="Text 15"/>
          <p:cNvSpPr/>
          <p:nvPr/>
        </p:nvSpPr>
        <p:spPr>
          <a:xfrm>
            <a:off x="566928" y="2414016"/>
            <a:ext cx="1481328" cy="310896"/>
          </a:xfrm>
          <a:prstGeom prst="rect">
            <a:avLst/>
          </a:prstGeom>
          <a:noFill/>
          <a:ln/>
        </p:spPr>
        <p:txBody>
          <a:bodyPr wrap="square" lIns="0" tIns="0" rIns="0" bIns="0" rtlCol="0" anchor="ctr"/>
          <a:lstStyle/>
          <a:p>
            <a:pPr algn="r" defTabSz="914378"/>
            <a:r>
              <a:rPr lang="en-US" sz="1100" dirty="0">
                <a:solidFill>
                  <a:srgbClr val="6B7A87"/>
                </a:solidFill>
                <a:latin typeface="Aptos" panose="020B0004020202020204" pitchFamily="34" charset="0"/>
                <a:ea typeface="Calibri" pitchFamily="34" charset="-122"/>
                <a:cs typeface="Calibri" pitchFamily="34" charset="-120"/>
              </a:rPr>
              <a:t>Non risponde</a:t>
            </a:r>
            <a:endParaRPr lang="en-US" sz="1100" dirty="0">
              <a:solidFill>
                <a:prstClr val="black"/>
              </a:solidFill>
              <a:latin typeface="Aptos" panose="020B0004020202020204" pitchFamily="34" charset="0"/>
            </a:endParaRPr>
          </a:p>
        </p:txBody>
      </p:sp>
      <p:sp>
        <p:nvSpPr>
          <p:cNvPr id="18" name="Shape 16"/>
          <p:cNvSpPr/>
          <p:nvPr/>
        </p:nvSpPr>
        <p:spPr>
          <a:xfrm>
            <a:off x="2167128" y="2484882"/>
            <a:ext cx="2240280" cy="169164"/>
          </a:xfrm>
          <a:prstGeom prst="roundRect">
            <a:avLst>
              <a:gd name="adj" fmla="val 48649"/>
            </a:avLst>
          </a:prstGeom>
          <a:solidFill>
            <a:srgbClr val="ECEEF0"/>
          </a:solidFill>
          <a:ln/>
        </p:spPr>
        <p:txBody>
          <a:bodyPr/>
          <a:lstStyle/>
          <a:p>
            <a:pPr defTabSz="914378"/>
            <a:endParaRPr lang="en-US">
              <a:solidFill>
                <a:prstClr val="black"/>
              </a:solidFill>
              <a:latin typeface="Aptos" panose="020B0004020202020204" pitchFamily="34" charset="0"/>
            </a:endParaRPr>
          </a:p>
        </p:txBody>
      </p:sp>
      <p:sp>
        <p:nvSpPr>
          <p:cNvPr id="19" name="Shape 17"/>
          <p:cNvSpPr/>
          <p:nvPr/>
        </p:nvSpPr>
        <p:spPr>
          <a:xfrm>
            <a:off x="2167128" y="2484882"/>
            <a:ext cx="68580" cy="169164"/>
          </a:xfrm>
          <a:prstGeom prst="roundRect">
            <a:avLst>
              <a:gd name="adj" fmla="val 120000"/>
            </a:avLst>
          </a:prstGeom>
          <a:solidFill>
            <a:srgbClr val="9AA3AB"/>
          </a:solidFill>
          <a:ln/>
        </p:spPr>
        <p:txBody>
          <a:bodyPr/>
          <a:lstStyle/>
          <a:p>
            <a:pPr defTabSz="914378"/>
            <a:endParaRPr lang="en-US">
              <a:solidFill>
                <a:prstClr val="black"/>
              </a:solidFill>
              <a:latin typeface="Aptos" panose="020B0004020202020204" pitchFamily="34" charset="0"/>
            </a:endParaRPr>
          </a:p>
        </p:txBody>
      </p:sp>
      <p:sp>
        <p:nvSpPr>
          <p:cNvPr id="20" name="Text 18"/>
          <p:cNvSpPr/>
          <p:nvPr/>
        </p:nvSpPr>
        <p:spPr>
          <a:xfrm>
            <a:off x="4535424" y="2414016"/>
            <a:ext cx="777240" cy="310896"/>
          </a:xfrm>
          <a:prstGeom prst="rect">
            <a:avLst/>
          </a:prstGeom>
          <a:noFill/>
          <a:ln/>
        </p:spPr>
        <p:txBody>
          <a:bodyPr wrap="square" lIns="0" tIns="0" rIns="0" bIns="0" rtlCol="0" anchor="ctr"/>
          <a:lstStyle/>
          <a:p>
            <a:pPr defTabSz="914378"/>
            <a:r>
              <a:rPr lang="en-US" sz="1100" b="1" dirty="0">
                <a:solidFill>
                  <a:srgbClr val="14181C"/>
                </a:solidFill>
                <a:latin typeface="Aptos" panose="020B0004020202020204" pitchFamily="34" charset="0"/>
                <a:ea typeface="Calibri" pitchFamily="34" charset="-122"/>
                <a:cs typeface="Calibri" pitchFamily="34" charset="-120"/>
              </a:rPr>
              <a:t>0,3%</a:t>
            </a:r>
            <a:endParaRPr lang="en-US" sz="1100" dirty="0">
              <a:solidFill>
                <a:prstClr val="black"/>
              </a:solidFill>
              <a:latin typeface="Aptos" panose="020B0004020202020204" pitchFamily="34" charset="0"/>
            </a:endParaRPr>
          </a:p>
        </p:txBody>
      </p:sp>
      <p:sp>
        <p:nvSpPr>
          <p:cNvPr id="21" name="Text 19"/>
          <p:cNvSpPr/>
          <p:nvPr/>
        </p:nvSpPr>
        <p:spPr>
          <a:xfrm>
            <a:off x="566928" y="2880360"/>
            <a:ext cx="2743200" cy="237744"/>
          </a:xfrm>
          <a:prstGeom prst="rect">
            <a:avLst/>
          </a:prstGeom>
          <a:noFill/>
          <a:ln/>
        </p:spPr>
        <p:txBody>
          <a:bodyPr wrap="square" lIns="0" tIns="0" rIns="0" bIns="0" rtlCol="0" anchor="ctr"/>
          <a:lstStyle/>
          <a:p>
            <a:pPr defTabSz="914378"/>
            <a:r>
              <a:rPr lang="en-US" sz="950" b="1" kern="0" spc="140" dirty="0">
                <a:solidFill>
                  <a:srgbClr val="A30D22"/>
                </a:solidFill>
                <a:latin typeface="Aptos" panose="020B0004020202020204" pitchFamily="34" charset="0"/>
                <a:ea typeface="Calibri" pitchFamily="34" charset="-122"/>
                <a:cs typeface="Calibri" pitchFamily="34" charset="-120"/>
              </a:rPr>
              <a:t>CLASSE DI ETÀ</a:t>
            </a:r>
            <a:endParaRPr lang="en-US" sz="950" dirty="0">
              <a:solidFill>
                <a:prstClr val="black"/>
              </a:solidFill>
              <a:latin typeface="Aptos" panose="020B0004020202020204" pitchFamily="34" charset="0"/>
            </a:endParaRPr>
          </a:p>
        </p:txBody>
      </p:sp>
      <p:sp>
        <p:nvSpPr>
          <p:cNvPr id="22" name="Text 20"/>
          <p:cNvSpPr/>
          <p:nvPr/>
        </p:nvSpPr>
        <p:spPr>
          <a:xfrm>
            <a:off x="566928" y="3154680"/>
            <a:ext cx="1481328" cy="310896"/>
          </a:xfrm>
          <a:prstGeom prst="rect">
            <a:avLst/>
          </a:prstGeom>
          <a:noFill/>
          <a:ln/>
        </p:spPr>
        <p:txBody>
          <a:bodyPr wrap="square" lIns="0" tIns="0" rIns="0" bIns="0" rtlCol="0" anchor="ctr"/>
          <a:lstStyle/>
          <a:p>
            <a:pPr algn="r" defTabSz="914378"/>
            <a:r>
              <a:rPr lang="en-US" sz="1100" b="1" dirty="0">
                <a:solidFill>
                  <a:srgbClr val="14181C"/>
                </a:solidFill>
                <a:latin typeface="Aptos" panose="020B0004020202020204" pitchFamily="34" charset="0"/>
                <a:ea typeface="Calibri" pitchFamily="34" charset="-122"/>
                <a:cs typeface="Calibri" pitchFamily="34" charset="-120"/>
              </a:rPr>
              <a:t>65–69</a:t>
            </a:r>
            <a:endParaRPr lang="en-US" sz="1100" dirty="0">
              <a:solidFill>
                <a:prstClr val="black"/>
              </a:solidFill>
              <a:latin typeface="Aptos" panose="020B0004020202020204" pitchFamily="34" charset="0"/>
            </a:endParaRPr>
          </a:p>
        </p:txBody>
      </p:sp>
      <p:sp>
        <p:nvSpPr>
          <p:cNvPr id="23" name="Shape 21"/>
          <p:cNvSpPr/>
          <p:nvPr/>
        </p:nvSpPr>
        <p:spPr>
          <a:xfrm>
            <a:off x="2167128" y="3225546"/>
            <a:ext cx="2240280" cy="169164"/>
          </a:xfrm>
          <a:prstGeom prst="roundRect">
            <a:avLst>
              <a:gd name="adj" fmla="val 48649"/>
            </a:avLst>
          </a:prstGeom>
          <a:solidFill>
            <a:srgbClr val="ECEEF0"/>
          </a:solidFill>
          <a:ln/>
        </p:spPr>
        <p:txBody>
          <a:bodyPr/>
          <a:lstStyle/>
          <a:p>
            <a:pPr defTabSz="914378"/>
            <a:endParaRPr lang="en-US">
              <a:solidFill>
                <a:prstClr val="black"/>
              </a:solidFill>
              <a:latin typeface="Aptos" panose="020B0004020202020204" pitchFamily="34" charset="0"/>
            </a:endParaRPr>
          </a:p>
        </p:txBody>
      </p:sp>
      <p:sp>
        <p:nvSpPr>
          <p:cNvPr id="24" name="Shape 22"/>
          <p:cNvSpPr/>
          <p:nvPr/>
        </p:nvSpPr>
        <p:spPr>
          <a:xfrm>
            <a:off x="2167128" y="3225546"/>
            <a:ext cx="2240280" cy="169164"/>
          </a:xfrm>
          <a:prstGeom prst="roundRect">
            <a:avLst>
              <a:gd name="adj" fmla="val 48649"/>
            </a:avLst>
          </a:prstGeom>
          <a:solidFill>
            <a:srgbClr val="A30D22"/>
          </a:solidFill>
          <a:ln/>
        </p:spPr>
        <p:txBody>
          <a:bodyPr/>
          <a:lstStyle/>
          <a:p>
            <a:pPr defTabSz="914378"/>
            <a:endParaRPr lang="en-US">
              <a:solidFill>
                <a:prstClr val="black"/>
              </a:solidFill>
              <a:latin typeface="Aptos" panose="020B0004020202020204" pitchFamily="34" charset="0"/>
            </a:endParaRPr>
          </a:p>
        </p:txBody>
      </p:sp>
      <p:sp>
        <p:nvSpPr>
          <p:cNvPr id="25" name="Text 23"/>
          <p:cNvSpPr/>
          <p:nvPr/>
        </p:nvSpPr>
        <p:spPr>
          <a:xfrm>
            <a:off x="4535424" y="3154680"/>
            <a:ext cx="777240" cy="310896"/>
          </a:xfrm>
          <a:prstGeom prst="rect">
            <a:avLst/>
          </a:prstGeom>
          <a:noFill/>
          <a:ln/>
        </p:spPr>
        <p:txBody>
          <a:bodyPr wrap="square" lIns="0" tIns="0" rIns="0" bIns="0" rtlCol="0" anchor="ctr"/>
          <a:lstStyle/>
          <a:p>
            <a:pPr defTabSz="914378"/>
            <a:r>
              <a:rPr lang="en-US" sz="1100" b="1" dirty="0">
                <a:solidFill>
                  <a:srgbClr val="14181C"/>
                </a:solidFill>
                <a:latin typeface="Aptos" panose="020B0004020202020204" pitchFamily="34" charset="0"/>
                <a:ea typeface="Calibri" pitchFamily="34" charset="-122"/>
                <a:cs typeface="Calibri" pitchFamily="34" charset="-120"/>
              </a:rPr>
              <a:t>42,8%</a:t>
            </a:r>
            <a:endParaRPr lang="en-US" sz="1100" dirty="0">
              <a:solidFill>
                <a:prstClr val="black"/>
              </a:solidFill>
              <a:latin typeface="Aptos" panose="020B0004020202020204" pitchFamily="34" charset="0"/>
            </a:endParaRPr>
          </a:p>
        </p:txBody>
      </p:sp>
      <p:sp>
        <p:nvSpPr>
          <p:cNvPr id="26" name="Text 24"/>
          <p:cNvSpPr/>
          <p:nvPr/>
        </p:nvSpPr>
        <p:spPr>
          <a:xfrm>
            <a:off x="566928" y="3465576"/>
            <a:ext cx="1481328" cy="310896"/>
          </a:xfrm>
          <a:prstGeom prst="rect">
            <a:avLst/>
          </a:prstGeom>
          <a:noFill/>
          <a:ln/>
        </p:spPr>
        <p:txBody>
          <a:bodyPr wrap="square" lIns="0" tIns="0" rIns="0" bIns="0" rtlCol="0" anchor="ctr"/>
          <a:lstStyle/>
          <a:p>
            <a:pPr algn="r" defTabSz="914378"/>
            <a:r>
              <a:rPr lang="en-US" sz="1100" b="1" dirty="0">
                <a:solidFill>
                  <a:srgbClr val="14181C"/>
                </a:solidFill>
                <a:latin typeface="Aptos" panose="020B0004020202020204" pitchFamily="34" charset="0"/>
                <a:ea typeface="Calibri" pitchFamily="34" charset="-122"/>
                <a:cs typeface="Calibri" pitchFamily="34" charset="-120"/>
              </a:rPr>
              <a:t>70–74</a:t>
            </a:r>
            <a:endParaRPr lang="en-US" sz="1100" dirty="0">
              <a:solidFill>
                <a:prstClr val="black"/>
              </a:solidFill>
              <a:latin typeface="Aptos" panose="020B0004020202020204" pitchFamily="34" charset="0"/>
            </a:endParaRPr>
          </a:p>
        </p:txBody>
      </p:sp>
      <p:sp>
        <p:nvSpPr>
          <p:cNvPr id="27" name="Shape 25"/>
          <p:cNvSpPr/>
          <p:nvPr/>
        </p:nvSpPr>
        <p:spPr>
          <a:xfrm>
            <a:off x="2167128" y="3536442"/>
            <a:ext cx="2240280" cy="169164"/>
          </a:xfrm>
          <a:prstGeom prst="roundRect">
            <a:avLst>
              <a:gd name="adj" fmla="val 48649"/>
            </a:avLst>
          </a:prstGeom>
          <a:solidFill>
            <a:srgbClr val="ECEEF0"/>
          </a:solidFill>
          <a:ln/>
        </p:spPr>
        <p:txBody>
          <a:bodyPr/>
          <a:lstStyle/>
          <a:p>
            <a:pPr defTabSz="914378"/>
            <a:endParaRPr lang="en-US">
              <a:solidFill>
                <a:prstClr val="black"/>
              </a:solidFill>
              <a:latin typeface="Aptos" panose="020B0004020202020204" pitchFamily="34" charset="0"/>
            </a:endParaRPr>
          </a:p>
        </p:txBody>
      </p:sp>
      <p:sp>
        <p:nvSpPr>
          <p:cNvPr id="28" name="Shape 26"/>
          <p:cNvSpPr/>
          <p:nvPr/>
        </p:nvSpPr>
        <p:spPr>
          <a:xfrm>
            <a:off x="2167128" y="3536442"/>
            <a:ext cx="1856586" cy="169164"/>
          </a:xfrm>
          <a:prstGeom prst="roundRect">
            <a:avLst>
              <a:gd name="adj" fmla="val 48649"/>
            </a:avLst>
          </a:prstGeom>
          <a:solidFill>
            <a:srgbClr val="A30D22"/>
          </a:solidFill>
          <a:ln/>
        </p:spPr>
        <p:txBody>
          <a:bodyPr/>
          <a:lstStyle/>
          <a:p>
            <a:pPr defTabSz="914378"/>
            <a:endParaRPr lang="en-US">
              <a:solidFill>
                <a:prstClr val="black"/>
              </a:solidFill>
              <a:latin typeface="Aptos" panose="020B0004020202020204" pitchFamily="34" charset="0"/>
            </a:endParaRPr>
          </a:p>
        </p:txBody>
      </p:sp>
      <p:sp>
        <p:nvSpPr>
          <p:cNvPr id="29" name="Text 27"/>
          <p:cNvSpPr/>
          <p:nvPr/>
        </p:nvSpPr>
        <p:spPr>
          <a:xfrm>
            <a:off x="4535424" y="3465576"/>
            <a:ext cx="777240" cy="310896"/>
          </a:xfrm>
          <a:prstGeom prst="rect">
            <a:avLst/>
          </a:prstGeom>
          <a:noFill/>
          <a:ln/>
        </p:spPr>
        <p:txBody>
          <a:bodyPr wrap="square" lIns="0" tIns="0" rIns="0" bIns="0" rtlCol="0" anchor="ctr"/>
          <a:lstStyle/>
          <a:p>
            <a:pPr defTabSz="914378"/>
            <a:r>
              <a:rPr lang="en-US" sz="1100" b="1" dirty="0">
                <a:solidFill>
                  <a:srgbClr val="14181C"/>
                </a:solidFill>
                <a:latin typeface="Aptos" panose="020B0004020202020204" pitchFamily="34" charset="0"/>
                <a:ea typeface="Calibri" pitchFamily="34" charset="-122"/>
                <a:cs typeface="Calibri" pitchFamily="34" charset="-120"/>
              </a:rPr>
              <a:t>35,5%</a:t>
            </a:r>
            <a:endParaRPr lang="en-US" sz="1100" dirty="0">
              <a:solidFill>
                <a:prstClr val="black"/>
              </a:solidFill>
              <a:latin typeface="Aptos" panose="020B0004020202020204" pitchFamily="34" charset="0"/>
            </a:endParaRPr>
          </a:p>
        </p:txBody>
      </p:sp>
      <p:sp>
        <p:nvSpPr>
          <p:cNvPr id="30" name="Text 28"/>
          <p:cNvSpPr/>
          <p:nvPr/>
        </p:nvSpPr>
        <p:spPr>
          <a:xfrm>
            <a:off x="566928" y="3776472"/>
            <a:ext cx="1481328" cy="310896"/>
          </a:xfrm>
          <a:prstGeom prst="rect">
            <a:avLst/>
          </a:prstGeom>
          <a:noFill/>
          <a:ln/>
        </p:spPr>
        <p:txBody>
          <a:bodyPr wrap="square" lIns="0" tIns="0" rIns="0" bIns="0" rtlCol="0" anchor="ctr"/>
          <a:lstStyle/>
          <a:p>
            <a:pPr algn="r" defTabSz="914378"/>
            <a:r>
              <a:rPr lang="en-US" sz="1100" b="1" dirty="0">
                <a:solidFill>
                  <a:srgbClr val="14181C"/>
                </a:solidFill>
                <a:latin typeface="Aptos" panose="020B0004020202020204" pitchFamily="34" charset="0"/>
                <a:ea typeface="Calibri" pitchFamily="34" charset="-122"/>
                <a:cs typeface="Calibri" pitchFamily="34" charset="-120"/>
              </a:rPr>
              <a:t>60–64</a:t>
            </a:r>
            <a:endParaRPr lang="en-US" sz="1100" dirty="0">
              <a:solidFill>
                <a:prstClr val="black"/>
              </a:solidFill>
              <a:latin typeface="Aptos" panose="020B0004020202020204" pitchFamily="34" charset="0"/>
            </a:endParaRPr>
          </a:p>
        </p:txBody>
      </p:sp>
      <p:sp>
        <p:nvSpPr>
          <p:cNvPr id="31" name="Shape 29"/>
          <p:cNvSpPr/>
          <p:nvPr/>
        </p:nvSpPr>
        <p:spPr>
          <a:xfrm>
            <a:off x="2167128" y="3847338"/>
            <a:ext cx="2240280" cy="169164"/>
          </a:xfrm>
          <a:prstGeom prst="roundRect">
            <a:avLst>
              <a:gd name="adj" fmla="val 48649"/>
            </a:avLst>
          </a:prstGeom>
          <a:solidFill>
            <a:srgbClr val="ECEEF0"/>
          </a:solidFill>
          <a:ln/>
        </p:spPr>
        <p:txBody>
          <a:bodyPr/>
          <a:lstStyle/>
          <a:p>
            <a:pPr defTabSz="914378"/>
            <a:endParaRPr lang="en-US">
              <a:solidFill>
                <a:prstClr val="black"/>
              </a:solidFill>
              <a:latin typeface="Aptos" panose="020B0004020202020204" pitchFamily="34" charset="0"/>
            </a:endParaRPr>
          </a:p>
        </p:txBody>
      </p:sp>
      <p:sp>
        <p:nvSpPr>
          <p:cNvPr id="32" name="Shape 30"/>
          <p:cNvSpPr/>
          <p:nvPr/>
        </p:nvSpPr>
        <p:spPr>
          <a:xfrm>
            <a:off x="2167129" y="3847338"/>
            <a:ext cx="785955" cy="169164"/>
          </a:xfrm>
          <a:prstGeom prst="roundRect">
            <a:avLst>
              <a:gd name="adj" fmla="val 48649"/>
            </a:avLst>
          </a:prstGeom>
          <a:solidFill>
            <a:srgbClr val="A30D22"/>
          </a:solidFill>
          <a:ln/>
        </p:spPr>
        <p:txBody>
          <a:bodyPr/>
          <a:lstStyle/>
          <a:p>
            <a:pPr defTabSz="914378"/>
            <a:endParaRPr lang="en-US">
              <a:solidFill>
                <a:prstClr val="black"/>
              </a:solidFill>
              <a:latin typeface="Aptos" panose="020B0004020202020204" pitchFamily="34" charset="0"/>
            </a:endParaRPr>
          </a:p>
        </p:txBody>
      </p:sp>
      <p:sp>
        <p:nvSpPr>
          <p:cNvPr id="33" name="Text 31"/>
          <p:cNvSpPr/>
          <p:nvPr/>
        </p:nvSpPr>
        <p:spPr>
          <a:xfrm>
            <a:off x="4535424" y="3776472"/>
            <a:ext cx="777240" cy="310896"/>
          </a:xfrm>
          <a:prstGeom prst="rect">
            <a:avLst/>
          </a:prstGeom>
          <a:noFill/>
          <a:ln/>
        </p:spPr>
        <p:txBody>
          <a:bodyPr wrap="square" lIns="0" tIns="0" rIns="0" bIns="0" rtlCol="0" anchor="ctr"/>
          <a:lstStyle/>
          <a:p>
            <a:pPr defTabSz="914378"/>
            <a:r>
              <a:rPr lang="en-US" sz="1100" b="1" dirty="0">
                <a:solidFill>
                  <a:srgbClr val="14181C"/>
                </a:solidFill>
                <a:latin typeface="Aptos" panose="020B0004020202020204" pitchFamily="34" charset="0"/>
                <a:ea typeface="Calibri" pitchFamily="34" charset="-122"/>
                <a:cs typeface="Calibri" pitchFamily="34" charset="-120"/>
              </a:rPr>
              <a:t>15,0%</a:t>
            </a:r>
            <a:endParaRPr lang="en-US" sz="1100" dirty="0">
              <a:solidFill>
                <a:prstClr val="black"/>
              </a:solidFill>
              <a:latin typeface="Aptos" panose="020B0004020202020204" pitchFamily="34" charset="0"/>
            </a:endParaRPr>
          </a:p>
        </p:txBody>
      </p:sp>
      <p:sp>
        <p:nvSpPr>
          <p:cNvPr id="34" name="Text 32"/>
          <p:cNvSpPr/>
          <p:nvPr/>
        </p:nvSpPr>
        <p:spPr>
          <a:xfrm>
            <a:off x="566928" y="4087368"/>
            <a:ext cx="1481328" cy="310896"/>
          </a:xfrm>
          <a:prstGeom prst="rect">
            <a:avLst/>
          </a:prstGeom>
          <a:noFill/>
          <a:ln/>
        </p:spPr>
        <p:txBody>
          <a:bodyPr wrap="square" lIns="0" tIns="0" rIns="0" bIns="0" rtlCol="0" anchor="ctr"/>
          <a:lstStyle/>
          <a:p>
            <a:pPr algn="r" defTabSz="914378"/>
            <a:r>
              <a:rPr lang="en-US" sz="1100" dirty="0">
                <a:solidFill>
                  <a:srgbClr val="6B7A87"/>
                </a:solidFill>
                <a:latin typeface="Aptos" panose="020B0004020202020204" pitchFamily="34" charset="0"/>
                <a:ea typeface="Calibri" pitchFamily="34" charset="-122"/>
                <a:cs typeface="Calibri" pitchFamily="34" charset="-120"/>
              </a:rPr>
              <a:t>75 e oltre</a:t>
            </a:r>
            <a:endParaRPr lang="en-US" sz="1100" dirty="0">
              <a:solidFill>
                <a:prstClr val="black"/>
              </a:solidFill>
              <a:latin typeface="Aptos" panose="020B0004020202020204" pitchFamily="34" charset="0"/>
            </a:endParaRPr>
          </a:p>
        </p:txBody>
      </p:sp>
      <p:sp>
        <p:nvSpPr>
          <p:cNvPr id="35" name="Shape 33"/>
          <p:cNvSpPr/>
          <p:nvPr/>
        </p:nvSpPr>
        <p:spPr>
          <a:xfrm>
            <a:off x="2167128" y="4158234"/>
            <a:ext cx="2240280" cy="169164"/>
          </a:xfrm>
          <a:prstGeom prst="roundRect">
            <a:avLst>
              <a:gd name="adj" fmla="val 48649"/>
            </a:avLst>
          </a:prstGeom>
          <a:solidFill>
            <a:srgbClr val="ECEEF0"/>
          </a:solidFill>
          <a:ln/>
        </p:spPr>
        <p:txBody>
          <a:bodyPr/>
          <a:lstStyle/>
          <a:p>
            <a:pPr defTabSz="914378"/>
            <a:endParaRPr lang="en-US">
              <a:solidFill>
                <a:prstClr val="black"/>
              </a:solidFill>
              <a:latin typeface="Aptos" panose="020B0004020202020204" pitchFamily="34" charset="0"/>
            </a:endParaRPr>
          </a:p>
        </p:txBody>
      </p:sp>
      <p:sp>
        <p:nvSpPr>
          <p:cNvPr id="36" name="Shape 34"/>
          <p:cNvSpPr/>
          <p:nvPr/>
        </p:nvSpPr>
        <p:spPr>
          <a:xfrm>
            <a:off x="2167128" y="4158234"/>
            <a:ext cx="350688" cy="169164"/>
          </a:xfrm>
          <a:prstGeom prst="roundRect">
            <a:avLst>
              <a:gd name="adj" fmla="val 48649"/>
            </a:avLst>
          </a:prstGeom>
          <a:solidFill>
            <a:srgbClr val="9AA3AB"/>
          </a:solidFill>
          <a:ln/>
        </p:spPr>
        <p:txBody>
          <a:bodyPr/>
          <a:lstStyle/>
          <a:p>
            <a:pPr defTabSz="914378"/>
            <a:endParaRPr lang="en-US">
              <a:solidFill>
                <a:prstClr val="black"/>
              </a:solidFill>
              <a:latin typeface="Aptos" panose="020B0004020202020204" pitchFamily="34" charset="0"/>
            </a:endParaRPr>
          </a:p>
        </p:txBody>
      </p:sp>
      <p:sp>
        <p:nvSpPr>
          <p:cNvPr id="37" name="Text 35"/>
          <p:cNvSpPr/>
          <p:nvPr/>
        </p:nvSpPr>
        <p:spPr>
          <a:xfrm>
            <a:off x="4535424" y="4087368"/>
            <a:ext cx="777240" cy="310896"/>
          </a:xfrm>
          <a:prstGeom prst="rect">
            <a:avLst/>
          </a:prstGeom>
          <a:noFill/>
          <a:ln/>
        </p:spPr>
        <p:txBody>
          <a:bodyPr wrap="square" lIns="0" tIns="0" rIns="0" bIns="0" rtlCol="0" anchor="ctr"/>
          <a:lstStyle/>
          <a:p>
            <a:pPr defTabSz="914378"/>
            <a:r>
              <a:rPr lang="en-US" sz="1100" b="1" dirty="0">
                <a:solidFill>
                  <a:srgbClr val="14181C"/>
                </a:solidFill>
                <a:latin typeface="Aptos" panose="020B0004020202020204" pitchFamily="34" charset="0"/>
                <a:ea typeface="Calibri" pitchFamily="34" charset="-122"/>
                <a:cs typeface="Calibri" pitchFamily="34" charset="-120"/>
              </a:rPr>
              <a:t>6,7%</a:t>
            </a:r>
            <a:endParaRPr lang="en-US" sz="1100" dirty="0">
              <a:solidFill>
                <a:prstClr val="black"/>
              </a:solidFill>
              <a:latin typeface="Aptos" panose="020B0004020202020204" pitchFamily="34" charset="0"/>
            </a:endParaRPr>
          </a:p>
        </p:txBody>
      </p:sp>
      <p:sp>
        <p:nvSpPr>
          <p:cNvPr id="38" name="Text 36"/>
          <p:cNvSpPr/>
          <p:nvPr/>
        </p:nvSpPr>
        <p:spPr>
          <a:xfrm>
            <a:off x="566928" y="4443984"/>
            <a:ext cx="2743200" cy="237744"/>
          </a:xfrm>
          <a:prstGeom prst="rect">
            <a:avLst/>
          </a:prstGeom>
          <a:noFill/>
          <a:ln/>
        </p:spPr>
        <p:txBody>
          <a:bodyPr wrap="square" lIns="0" tIns="0" rIns="0" bIns="0" rtlCol="0" anchor="ctr"/>
          <a:lstStyle/>
          <a:p>
            <a:pPr defTabSz="914378"/>
            <a:r>
              <a:rPr lang="en-US" sz="950" b="1" kern="0" spc="140" dirty="0">
                <a:solidFill>
                  <a:srgbClr val="A30D22"/>
                </a:solidFill>
                <a:latin typeface="Aptos" panose="020B0004020202020204" pitchFamily="34" charset="0"/>
                <a:ea typeface="Calibri" pitchFamily="34" charset="-122"/>
                <a:cs typeface="Calibri" pitchFamily="34" charset="-120"/>
              </a:rPr>
              <a:t>TITOLO DI STUDIO</a:t>
            </a:r>
            <a:endParaRPr lang="en-US" sz="950" dirty="0">
              <a:solidFill>
                <a:prstClr val="black"/>
              </a:solidFill>
              <a:latin typeface="Aptos" panose="020B0004020202020204" pitchFamily="34" charset="0"/>
            </a:endParaRPr>
          </a:p>
        </p:txBody>
      </p:sp>
      <p:sp>
        <p:nvSpPr>
          <p:cNvPr id="39" name="Text 37"/>
          <p:cNvSpPr/>
          <p:nvPr/>
        </p:nvSpPr>
        <p:spPr>
          <a:xfrm>
            <a:off x="566928" y="4718304"/>
            <a:ext cx="1481328" cy="297180"/>
          </a:xfrm>
          <a:prstGeom prst="rect">
            <a:avLst/>
          </a:prstGeom>
          <a:noFill/>
          <a:ln/>
        </p:spPr>
        <p:txBody>
          <a:bodyPr wrap="square" lIns="0" tIns="0" rIns="0" bIns="0" rtlCol="0" anchor="ctr"/>
          <a:lstStyle/>
          <a:p>
            <a:pPr algn="r" defTabSz="914378"/>
            <a:r>
              <a:rPr lang="en-US" sz="1100" b="1" dirty="0">
                <a:solidFill>
                  <a:srgbClr val="14181C"/>
                </a:solidFill>
                <a:latin typeface="Aptos" panose="020B0004020202020204" pitchFamily="34" charset="0"/>
                <a:ea typeface="Calibri" pitchFamily="34" charset="-122"/>
                <a:cs typeface="Calibri" pitchFamily="34" charset="-120"/>
              </a:rPr>
              <a:t>Diploma sup.</a:t>
            </a:r>
            <a:endParaRPr lang="en-US" sz="1100" dirty="0">
              <a:solidFill>
                <a:prstClr val="black"/>
              </a:solidFill>
              <a:latin typeface="Aptos" panose="020B0004020202020204" pitchFamily="34" charset="0"/>
            </a:endParaRPr>
          </a:p>
        </p:txBody>
      </p:sp>
      <p:sp>
        <p:nvSpPr>
          <p:cNvPr id="40" name="Shape 38"/>
          <p:cNvSpPr/>
          <p:nvPr/>
        </p:nvSpPr>
        <p:spPr>
          <a:xfrm>
            <a:off x="2167128" y="4782312"/>
            <a:ext cx="2240280" cy="169164"/>
          </a:xfrm>
          <a:prstGeom prst="roundRect">
            <a:avLst>
              <a:gd name="adj" fmla="val 48649"/>
            </a:avLst>
          </a:prstGeom>
          <a:solidFill>
            <a:srgbClr val="ECEEF0"/>
          </a:solidFill>
          <a:ln/>
        </p:spPr>
        <p:txBody>
          <a:bodyPr/>
          <a:lstStyle/>
          <a:p>
            <a:pPr defTabSz="914378"/>
            <a:endParaRPr lang="en-US">
              <a:solidFill>
                <a:prstClr val="black"/>
              </a:solidFill>
              <a:latin typeface="Aptos" panose="020B0004020202020204" pitchFamily="34" charset="0"/>
            </a:endParaRPr>
          </a:p>
        </p:txBody>
      </p:sp>
      <p:sp>
        <p:nvSpPr>
          <p:cNvPr id="41" name="Shape 39"/>
          <p:cNvSpPr/>
          <p:nvPr/>
        </p:nvSpPr>
        <p:spPr>
          <a:xfrm>
            <a:off x="2167128" y="4782312"/>
            <a:ext cx="2240280" cy="169164"/>
          </a:xfrm>
          <a:prstGeom prst="roundRect">
            <a:avLst>
              <a:gd name="adj" fmla="val 48649"/>
            </a:avLst>
          </a:prstGeom>
          <a:solidFill>
            <a:srgbClr val="A30D22"/>
          </a:solidFill>
          <a:ln/>
        </p:spPr>
        <p:txBody>
          <a:bodyPr/>
          <a:lstStyle/>
          <a:p>
            <a:pPr defTabSz="914378"/>
            <a:endParaRPr lang="en-US">
              <a:solidFill>
                <a:prstClr val="black"/>
              </a:solidFill>
              <a:latin typeface="Aptos" panose="020B0004020202020204" pitchFamily="34" charset="0"/>
            </a:endParaRPr>
          </a:p>
        </p:txBody>
      </p:sp>
      <p:sp>
        <p:nvSpPr>
          <p:cNvPr id="42" name="Text 40"/>
          <p:cNvSpPr/>
          <p:nvPr/>
        </p:nvSpPr>
        <p:spPr>
          <a:xfrm>
            <a:off x="4535424" y="4718304"/>
            <a:ext cx="777240" cy="297180"/>
          </a:xfrm>
          <a:prstGeom prst="rect">
            <a:avLst/>
          </a:prstGeom>
          <a:noFill/>
          <a:ln/>
        </p:spPr>
        <p:txBody>
          <a:bodyPr wrap="square" lIns="0" tIns="0" rIns="0" bIns="0" rtlCol="0" anchor="ctr"/>
          <a:lstStyle/>
          <a:p>
            <a:pPr defTabSz="914378"/>
            <a:r>
              <a:rPr lang="en-US" sz="1100" b="1" dirty="0">
                <a:solidFill>
                  <a:srgbClr val="14181C"/>
                </a:solidFill>
                <a:latin typeface="Aptos" panose="020B0004020202020204" pitchFamily="34" charset="0"/>
                <a:ea typeface="Calibri" pitchFamily="34" charset="-122"/>
                <a:cs typeface="Calibri" pitchFamily="34" charset="-120"/>
              </a:rPr>
              <a:t>51,1%</a:t>
            </a:r>
            <a:endParaRPr lang="en-US" sz="1100" dirty="0">
              <a:solidFill>
                <a:prstClr val="black"/>
              </a:solidFill>
              <a:latin typeface="Aptos" panose="020B0004020202020204" pitchFamily="34" charset="0"/>
            </a:endParaRPr>
          </a:p>
        </p:txBody>
      </p:sp>
      <p:sp>
        <p:nvSpPr>
          <p:cNvPr id="43" name="Text 41"/>
          <p:cNvSpPr/>
          <p:nvPr/>
        </p:nvSpPr>
        <p:spPr>
          <a:xfrm>
            <a:off x="566928" y="5015484"/>
            <a:ext cx="1481328" cy="297180"/>
          </a:xfrm>
          <a:prstGeom prst="rect">
            <a:avLst/>
          </a:prstGeom>
          <a:noFill/>
          <a:ln/>
        </p:spPr>
        <p:txBody>
          <a:bodyPr wrap="square" lIns="0" tIns="0" rIns="0" bIns="0" rtlCol="0" anchor="ctr"/>
          <a:lstStyle/>
          <a:p>
            <a:pPr algn="r" defTabSz="914378"/>
            <a:r>
              <a:rPr lang="en-US" sz="1100" b="1" dirty="0">
                <a:solidFill>
                  <a:srgbClr val="14181C"/>
                </a:solidFill>
                <a:latin typeface="Aptos" panose="020B0004020202020204" pitchFamily="34" charset="0"/>
                <a:ea typeface="Calibri" pitchFamily="34" charset="-122"/>
                <a:cs typeface="Calibri" pitchFamily="34" charset="-120"/>
              </a:rPr>
              <a:t>Licenza media</a:t>
            </a:r>
            <a:endParaRPr lang="en-US" sz="1100" dirty="0">
              <a:solidFill>
                <a:prstClr val="black"/>
              </a:solidFill>
              <a:latin typeface="Aptos" panose="020B0004020202020204" pitchFamily="34" charset="0"/>
            </a:endParaRPr>
          </a:p>
        </p:txBody>
      </p:sp>
      <p:sp>
        <p:nvSpPr>
          <p:cNvPr id="44" name="Shape 42"/>
          <p:cNvSpPr/>
          <p:nvPr/>
        </p:nvSpPr>
        <p:spPr>
          <a:xfrm>
            <a:off x="2167128" y="5079492"/>
            <a:ext cx="2240280" cy="169164"/>
          </a:xfrm>
          <a:prstGeom prst="roundRect">
            <a:avLst>
              <a:gd name="adj" fmla="val 48649"/>
            </a:avLst>
          </a:prstGeom>
          <a:solidFill>
            <a:srgbClr val="ECEEF0"/>
          </a:solidFill>
          <a:ln/>
        </p:spPr>
        <p:txBody>
          <a:bodyPr/>
          <a:lstStyle/>
          <a:p>
            <a:pPr defTabSz="914378"/>
            <a:endParaRPr lang="en-US">
              <a:solidFill>
                <a:prstClr val="black"/>
              </a:solidFill>
              <a:latin typeface="Aptos" panose="020B0004020202020204" pitchFamily="34" charset="0"/>
            </a:endParaRPr>
          </a:p>
        </p:txBody>
      </p:sp>
      <p:sp>
        <p:nvSpPr>
          <p:cNvPr id="45" name="Shape 43"/>
          <p:cNvSpPr/>
          <p:nvPr/>
        </p:nvSpPr>
        <p:spPr>
          <a:xfrm>
            <a:off x="2167128" y="5079492"/>
            <a:ext cx="1138276" cy="169164"/>
          </a:xfrm>
          <a:prstGeom prst="roundRect">
            <a:avLst>
              <a:gd name="adj" fmla="val 48649"/>
            </a:avLst>
          </a:prstGeom>
          <a:solidFill>
            <a:srgbClr val="A30D22"/>
          </a:solidFill>
          <a:ln/>
        </p:spPr>
        <p:txBody>
          <a:bodyPr/>
          <a:lstStyle/>
          <a:p>
            <a:pPr defTabSz="914378"/>
            <a:endParaRPr lang="en-US">
              <a:solidFill>
                <a:prstClr val="black"/>
              </a:solidFill>
              <a:latin typeface="Aptos" panose="020B0004020202020204" pitchFamily="34" charset="0"/>
            </a:endParaRPr>
          </a:p>
        </p:txBody>
      </p:sp>
      <p:sp>
        <p:nvSpPr>
          <p:cNvPr id="46" name="Text 44"/>
          <p:cNvSpPr/>
          <p:nvPr/>
        </p:nvSpPr>
        <p:spPr>
          <a:xfrm>
            <a:off x="4535424" y="5015484"/>
            <a:ext cx="777240" cy="297180"/>
          </a:xfrm>
          <a:prstGeom prst="rect">
            <a:avLst/>
          </a:prstGeom>
          <a:noFill/>
          <a:ln/>
        </p:spPr>
        <p:txBody>
          <a:bodyPr wrap="square" lIns="0" tIns="0" rIns="0" bIns="0" rtlCol="0" anchor="ctr"/>
          <a:lstStyle/>
          <a:p>
            <a:pPr defTabSz="914378"/>
            <a:r>
              <a:rPr lang="en-US" sz="1100" b="1" dirty="0">
                <a:solidFill>
                  <a:srgbClr val="14181C"/>
                </a:solidFill>
                <a:latin typeface="Aptos" panose="020B0004020202020204" pitchFamily="34" charset="0"/>
                <a:ea typeface="Calibri" pitchFamily="34" charset="-122"/>
                <a:cs typeface="Calibri" pitchFamily="34" charset="-120"/>
              </a:rPr>
              <a:t>26,0%</a:t>
            </a:r>
            <a:endParaRPr lang="en-US" sz="1100" dirty="0">
              <a:solidFill>
                <a:prstClr val="black"/>
              </a:solidFill>
              <a:latin typeface="Aptos" panose="020B0004020202020204" pitchFamily="34" charset="0"/>
            </a:endParaRPr>
          </a:p>
        </p:txBody>
      </p:sp>
      <p:sp>
        <p:nvSpPr>
          <p:cNvPr id="47" name="Text 45"/>
          <p:cNvSpPr/>
          <p:nvPr/>
        </p:nvSpPr>
        <p:spPr>
          <a:xfrm>
            <a:off x="566928" y="5312664"/>
            <a:ext cx="1481328" cy="297180"/>
          </a:xfrm>
          <a:prstGeom prst="rect">
            <a:avLst/>
          </a:prstGeom>
          <a:noFill/>
          <a:ln/>
        </p:spPr>
        <p:txBody>
          <a:bodyPr wrap="square" lIns="0" tIns="0" rIns="0" bIns="0" rtlCol="0" anchor="ctr"/>
          <a:lstStyle/>
          <a:p>
            <a:pPr algn="r" defTabSz="914378"/>
            <a:r>
              <a:rPr lang="en-US" sz="1100" b="1" dirty="0">
                <a:solidFill>
                  <a:srgbClr val="14181C"/>
                </a:solidFill>
                <a:latin typeface="Aptos" panose="020B0004020202020204" pitchFamily="34" charset="0"/>
                <a:ea typeface="Calibri" pitchFamily="34" charset="-122"/>
                <a:cs typeface="Calibri" pitchFamily="34" charset="-120"/>
              </a:rPr>
              <a:t>Laurea trienn.</a:t>
            </a:r>
            <a:endParaRPr lang="en-US" sz="1100" dirty="0">
              <a:solidFill>
                <a:prstClr val="black"/>
              </a:solidFill>
              <a:latin typeface="Aptos" panose="020B0004020202020204" pitchFamily="34" charset="0"/>
            </a:endParaRPr>
          </a:p>
        </p:txBody>
      </p:sp>
      <p:sp>
        <p:nvSpPr>
          <p:cNvPr id="48" name="Shape 46"/>
          <p:cNvSpPr/>
          <p:nvPr/>
        </p:nvSpPr>
        <p:spPr>
          <a:xfrm>
            <a:off x="2167128" y="5376672"/>
            <a:ext cx="2240280" cy="169164"/>
          </a:xfrm>
          <a:prstGeom prst="roundRect">
            <a:avLst>
              <a:gd name="adj" fmla="val 48649"/>
            </a:avLst>
          </a:prstGeom>
          <a:solidFill>
            <a:srgbClr val="ECEEF0"/>
          </a:solidFill>
          <a:ln/>
        </p:spPr>
        <p:txBody>
          <a:bodyPr/>
          <a:lstStyle/>
          <a:p>
            <a:pPr defTabSz="914378"/>
            <a:endParaRPr lang="en-US">
              <a:solidFill>
                <a:prstClr val="black"/>
              </a:solidFill>
              <a:latin typeface="Aptos" panose="020B0004020202020204" pitchFamily="34" charset="0"/>
            </a:endParaRPr>
          </a:p>
        </p:txBody>
      </p:sp>
      <p:sp>
        <p:nvSpPr>
          <p:cNvPr id="49" name="Shape 47"/>
          <p:cNvSpPr/>
          <p:nvPr/>
        </p:nvSpPr>
        <p:spPr>
          <a:xfrm>
            <a:off x="2167129" y="5376672"/>
            <a:ext cx="652911" cy="169164"/>
          </a:xfrm>
          <a:prstGeom prst="roundRect">
            <a:avLst>
              <a:gd name="adj" fmla="val 48649"/>
            </a:avLst>
          </a:prstGeom>
          <a:solidFill>
            <a:srgbClr val="A30D22"/>
          </a:solidFill>
          <a:ln/>
        </p:spPr>
        <p:txBody>
          <a:bodyPr/>
          <a:lstStyle/>
          <a:p>
            <a:pPr defTabSz="914378"/>
            <a:endParaRPr lang="en-US">
              <a:solidFill>
                <a:prstClr val="black"/>
              </a:solidFill>
              <a:latin typeface="Aptos" panose="020B0004020202020204" pitchFamily="34" charset="0"/>
            </a:endParaRPr>
          </a:p>
        </p:txBody>
      </p:sp>
      <p:sp>
        <p:nvSpPr>
          <p:cNvPr id="50" name="Text 48"/>
          <p:cNvSpPr/>
          <p:nvPr/>
        </p:nvSpPr>
        <p:spPr>
          <a:xfrm>
            <a:off x="4535424" y="5312664"/>
            <a:ext cx="777240" cy="297180"/>
          </a:xfrm>
          <a:prstGeom prst="rect">
            <a:avLst/>
          </a:prstGeom>
          <a:noFill/>
          <a:ln/>
        </p:spPr>
        <p:txBody>
          <a:bodyPr wrap="square" lIns="0" tIns="0" rIns="0" bIns="0" rtlCol="0" anchor="ctr"/>
          <a:lstStyle/>
          <a:p>
            <a:pPr defTabSz="914378"/>
            <a:r>
              <a:rPr lang="en-US" sz="1100" b="1" dirty="0">
                <a:solidFill>
                  <a:srgbClr val="14181C"/>
                </a:solidFill>
                <a:latin typeface="Aptos" panose="020B0004020202020204" pitchFamily="34" charset="0"/>
                <a:ea typeface="Calibri" pitchFamily="34" charset="-122"/>
                <a:cs typeface="Calibri" pitchFamily="34" charset="-120"/>
              </a:rPr>
              <a:t>14,9%</a:t>
            </a:r>
            <a:endParaRPr lang="en-US" sz="1100" dirty="0">
              <a:solidFill>
                <a:prstClr val="black"/>
              </a:solidFill>
              <a:latin typeface="Aptos" panose="020B0004020202020204" pitchFamily="34" charset="0"/>
            </a:endParaRPr>
          </a:p>
        </p:txBody>
      </p:sp>
      <p:sp>
        <p:nvSpPr>
          <p:cNvPr id="51" name="Text 49"/>
          <p:cNvSpPr/>
          <p:nvPr/>
        </p:nvSpPr>
        <p:spPr>
          <a:xfrm>
            <a:off x="566928" y="5609844"/>
            <a:ext cx="1481328" cy="297180"/>
          </a:xfrm>
          <a:prstGeom prst="rect">
            <a:avLst/>
          </a:prstGeom>
          <a:noFill/>
          <a:ln/>
        </p:spPr>
        <p:txBody>
          <a:bodyPr wrap="square" lIns="0" tIns="0" rIns="0" bIns="0" rtlCol="0" anchor="ctr"/>
          <a:lstStyle/>
          <a:p>
            <a:pPr algn="r" defTabSz="914378"/>
            <a:r>
              <a:rPr lang="en-US" sz="1100" b="1" dirty="0">
                <a:solidFill>
                  <a:srgbClr val="14181C"/>
                </a:solidFill>
                <a:latin typeface="Aptos" panose="020B0004020202020204" pitchFamily="34" charset="0"/>
                <a:ea typeface="Calibri" pitchFamily="34" charset="-122"/>
                <a:cs typeface="Calibri" pitchFamily="34" charset="-120"/>
              </a:rPr>
              <a:t>Laurea magistr.</a:t>
            </a:r>
            <a:endParaRPr lang="en-US" sz="1100" dirty="0">
              <a:solidFill>
                <a:prstClr val="black"/>
              </a:solidFill>
              <a:latin typeface="Aptos" panose="020B0004020202020204" pitchFamily="34" charset="0"/>
            </a:endParaRPr>
          </a:p>
        </p:txBody>
      </p:sp>
      <p:sp>
        <p:nvSpPr>
          <p:cNvPr id="52" name="Shape 50"/>
          <p:cNvSpPr/>
          <p:nvPr/>
        </p:nvSpPr>
        <p:spPr>
          <a:xfrm>
            <a:off x="2167128" y="5673852"/>
            <a:ext cx="2240280" cy="169164"/>
          </a:xfrm>
          <a:prstGeom prst="roundRect">
            <a:avLst>
              <a:gd name="adj" fmla="val 48649"/>
            </a:avLst>
          </a:prstGeom>
          <a:solidFill>
            <a:srgbClr val="ECEEF0"/>
          </a:solidFill>
          <a:ln/>
        </p:spPr>
        <p:txBody>
          <a:bodyPr/>
          <a:lstStyle/>
          <a:p>
            <a:pPr defTabSz="914378"/>
            <a:endParaRPr lang="en-US">
              <a:solidFill>
                <a:prstClr val="black"/>
              </a:solidFill>
              <a:latin typeface="Aptos" panose="020B0004020202020204" pitchFamily="34" charset="0"/>
            </a:endParaRPr>
          </a:p>
        </p:txBody>
      </p:sp>
      <p:sp>
        <p:nvSpPr>
          <p:cNvPr id="53" name="Shape 51"/>
          <p:cNvSpPr/>
          <p:nvPr/>
        </p:nvSpPr>
        <p:spPr>
          <a:xfrm>
            <a:off x="2167129" y="5673852"/>
            <a:ext cx="269455" cy="169164"/>
          </a:xfrm>
          <a:prstGeom prst="roundRect">
            <a:avLst>
              <a:gd name="adj" fmla="val 48649"/>
            </a:avLst>
          </a:prstGeom>
          <a:solidFill>
            <a:srgbClr val="A30D22"/>
          </a:solidFill>
          <a:ln/>
        </p:spPr>
        <p:txBody>
          <a:bodyPr/>
          <a:lstStyle/>
          <a:p>
            <a:pPr defTabSz="914378"/>
            <a:endParaRPr lang="en-US">
              <a:solidFill>
                <a:prstClr val="black"/>
              </a:solidFill>
              <a:latin typeface="Aptos" panose="020B0004020202020204" pitchFamily="34" charset="0"/>
            </a:endParaRPr>
          </a:p>
        </p:txBody>
      </p:sp>
      <p:sp>
        <p:nvSpPr>
          <p:cNvPr id="54" name="Text 52"/>
          <p:cNvSpPr/>
          <p:nvPr/>
        </p:nvSpPr>
        <p:spPr>
          <a:xfrm>
            <a:off x="4535424" y="5609844"/>
            <a:ext cx="777240" cy="297180"/>
          </a:xfrm>
          <a:prstGeom prst="rect">
            <a:avLst/>
          </a:prstGeom>
          <a:noFill/>
          <a:ln/>
        </p:spPr>
        <p:txBody>
          <a:bodyPr wrap="square" lIns="0" tIns="0" rIns="0" bIns="0" rtlCol="0" anchor="ctr"/>
          <a:lstStyle/>
          <a:p>
            <a:pPr defTabSz="914378"/>
            <a:r>
              <a:rPr lang="en-US" sz="1100" b="1" dirty="0">
                <a:solidFill>
                  <a:srgbClr val="14181C"/>
                </a:solidFill>
                <a:latin typeface="Aptos" panose="020B0004020202020204" pitchFamily="34" charset="0"/>
                <a:ea typeface="Calibri" pitchFamily="34" charset="-122"/>
                <a:cs typeface="Calibri" pitchFamily="34" charset="-120"/>
              </a:rPr>
              <a:t>6,1%</a:t>
            </a:r>
            <a:endParaRPr lang="en-US" sz="1100" dirty="0">
              <a:solidFill>
                <a:prstClr val="black"/>
              </a:solidFill>
              <a:latin typeface="Aptos" panose="020B0004020202020204" pitchFamily="34" charset="0"/>
            </a:endParaRPr>
          </a:p>
        </p:txBody>
      </p:sp>
      <p:sp>
        <p:nvSpPr>
          <p:cNvPr id="55" name="Text 53"/>
          <p:cNvSpPr/>
          <p:nvPr/>
        </p:nvSpPr>
        <p:spPr>
          <a:xfrm>
            <a:off x="566928" y="5907024"/>
            <a:ext cx="1481328" cy="297180"/>
          </a:xfrm>
          <a:prstGeom prst="rect">
            <a:avLst/>
          </a:prstGeom>
          <a:noFill/>
          <a:ln/>
        </p:spPr>
        <p:txBody>
          <a:bodyPr wrap="square" lIns="0" tIns="0" rIns="0" bIns="0" rtlCol="0" anchor="ctr"/>
          <a:lstStyle/>
          <a:p>
            <a:pPr algn="r" defTabSz="914378"/>
            <a:r>
              <a:rPr lang="en-US" sz="1100" dirty="0">
                <a:solidFill>
                  <a:srgbClr val="6B7A87"/>
                </a:solidFill>
                <a:latin typeface="Aptos" panose="020B0004020202020204" pitchFamily="34" charset="0"/>
                <a:ea typeface="Calibri" pitchFamily="34" charset="-122"/>
                <a:cs typeface="Calibri" pitchFamily="34" charset="-120"/>
              </a:rPr>
              <a:t>Elem./nessuno</a:t>
            </a:r>
            <a:endParaRPr lang="en-US" sz="1100" dirty="0">
              <a:solidFill>
                <a:prstClr val="black"/>
              </a:solidFill>
              <a:latin typeface="Aptos" panose="020B0004020202020204" pitchFamily="34" charset="0"/>
            </a:endParaRPr>
          </a:p>
        </p:txBody>
      </p:sp>
      <p:sp>
        <p:nvSpPr>
          <p:cNvPr id="56" name="Shape 54"/>
          <p:cNvSpPr/>
          <p:nvPr/>
        </p:nvSpPr>
        <p:spPr>
          <a:xfrm>
            <a:off x="2167128" y="5971032"/>
            <a:ext cx="2240280" cy="169164"/>
          </a:xfrm>
          <a:prstGeom prst="roundRect">
            <a:avLst>
              <a:gd name="adj" fmla="val 48649"/>
            </a:avLst>
          </a:prstGeom>
          <a:solidFill>
            <a:srgbClr val="ECEEF0"/>
          </a:solidFill>
          <a:ln/>
        </p:spPr>
        <p:txBody>
          <a:bodyPr/>
          <a:lstStyle/>
          <a:p>
            <a:pPr defTabSz="914378"/>
            <a:endParaRPr lang="en-US">
              <a:solidFill>
                <a:prstClr val="black"/>
              </a:solidFill>
              <a:latin typeface="Aptos" panose="020B0004020202020204" pitchFamily="34" charset="0"/>
            </a:endParaRPr>
          </a:p>
        </p:txBody>
      </p:sp>
      <p:sp>
        <p:nvSpPr>
          <p:cNvPr id="57" name="Shape 55"/>
          <p:cNvSpPr/>
          <p:nvPr/>
        </p:nvSpPr>
        <p:spPr>
          <a:xfrm>
            <a:off x="2167129" y="5971032"/>
            <a:ext cx="82909" cy="169164"/>
          </a:xfrm>
          <a:prstGeom prst="roundRect">
            <a:avLst>
              <a:gd name="adj" fmla="val 99261"/>
            </a:avLst>
          </a:prstGeom>
          <a:solidFill>
            <a:srgbClr val="9AA3AB"/>
          </a:solidFill>
          <a:ln/>
        </p:spPr>
        <p:txBody>
          <a:bodyPr/>
          <a:lstStyle/>
          <a:p>
            <a:pPr defTabSz="914378"/>
            <a:endParaRPr lang="en-US">
              <a:solidFill>
                <a:prstClr val="black"/>
              </a:solidFill>
              <a:latin typeface="Aptos" panose="020B0004020202020204" pitchFamily="34" charset="0"/>
            </a:endParaRPr>
          </a:p>
        </p:txBody>
      </p:sp>
      <p:sp>
        <p:nvSpPr>
          <p:cNvPr id="58" name="Text 56"/>
          <p:cNvSpPr/>
          <p:nvPr/>
        </p:nvSpPr>
        <p:spPr>
          <a:xfrm>
            <a:off x="4535424" y="5907024"/>
            <a:ext cx="777240" cy="297180"/>
          </a:xfrm>
          <a:prstGeom prst="rect">
            <a:avLst/>
          </a:prstGeom>
          <a:noFill/>
          <a:ln/>
        </p:spPr>
        <p:txBody>
          <a:bodyPr wrap="square" lIns="0" tIns="0" rIns="0" bIns="0" rtlCol="0" anchor="ctr"/>
          <a:lstStyle/>
          <a:p>
            <a:pPr defTabSz="914378"/>
            <a:r>
              <a:rPr lang="en-US" sz="1100" b="1" dirty="0">
                <a:solidFill>
                  <a:srgbClr val="14181C"/>
                </a:solidFill>
                <a:latin typeface="Aptos" panose="020B0004020202020204" pitchFamily="34" charset="0"/>
                <a:ea typeface="Calibri" pitchFamily="34" charset="-122"/>
                <a:cs typeface="Calibri" pitchFamily="34" charset="-120"/>
              </a:rPr>
              <a:t>1,9%</a:t>
            </a:r>
            <a:endParaRPr lang="en-US" sz="1100" dirty="0">
              <a:solidFill>
                <a:prstClr val="black"/>
              </a:solidFill>
              <a:latin typeface="Aptos" panose="020B0004020202020204" pitchFamily="34" charset="0"/>
            </a:endParaRPr>
          </a:p>
        </p:txBody>
      </p:sp>
      <p:sp>
        <p:nvSpPr>
          <p:cNvPr id="100" name="Shape 98"/>
          <p:cNvSpPr/>
          <p:nvPr/>
        </p:nvSpPr>
        <p:spPr>
          <a:xfrm>
            <a:off x="5687568" y="5075209"/>
            <a:ext cx="2487168" cy="978408"/>
          </a:xfrm>
          <a:prstGeom prst="roundRect">
            <a:avLst>
              <a:gd name="adj" fmla="val 4673"/>
            </a:avLst>
          </a:prstGeom>
          <a:solidFill>
            <a:srgbClr val="FBEEF0"/>
          </a:solidFill>
          <a:ln/>
        </p:spPr>
        <p:txBody>
          <a:bodyPr/>
          <a:lstStyle/>
          <a:p>
            <a:pPr defTabSz="914378"/>
            <a:endParaRPr lang="en-US">
              <a:solidFill>
                <a:prstClr val="black"/>
              </a:solidFill>
              <a:latin typeface="Aptos" panose="020B0004020202020204" pitchFamily="34" charset="0"/>
            </a:endParaRPr>
          </a:p>
        </p:txBody>
      </p:sp>
      <p:sp>
        <p:nvSpPr>
          <p:cNvPr id="101" name="Text 99"/>
          <p:cNvSpPr/>
          <p:nvPr/>
        </p:nvSpPr>
        <p:spPr>
          <a:xfrm>
            <a:off x="5888736" y="5175793"/>
            <a:ext cx="2103120" cy="365760"/>
          </a:xfrm>
          <a:prstGeom prst="rect">
            <a:avLst/>
          </a:prstGeom>
          <a:noFill/>
          <a:ln/>
        </p:spPr>
        <p:txBody>
          <a:bodyPr wrap="square" lIns="0" tIns="0" rIns="0" bIns="0" rtlCol="0" anchor="ctr"/>
          <a:lstStyle/>
          <a:p>
            <a:pPr defTabSz="914378"/>
            <a:r>
              <a:rPr lang="en-US" sz="2200" b="1" dirty="0">
                <a:solidFill>
                  <a:srgbClr val="A30D22"/>
                </a:solidFill>
                <a:latin typeface="Aptos" panose="020B0004020202020204" pitchFamily="34" charset="0"/>
                <a:ea typeface="Calibri" pitchFamily="34" charset="-122"/>
                <a:cs typeface="Calibri" pitchFamily="34" charset="-120"/>
              </a:rPr>
              <a:t>73,8%</a:t>
            </a:r>
            <a:endParaRPr lang="en-US" sz="2200" dirty="0">
              <a:solidFill>
                <a:prstClr val="black"/>
              </a:solidFill>
              <a:latin typeface="Aptos" panose="020B0004020202020204" pitchFamily="34" charset="0"/>
            </a:endParaRPr>
          </a:p>
        </p:txBody>
      </p:sp>
      <p:sp>
        <p:nvSpPr>
          <p:cNvPr id="102" name="Text 100"/>
          <p:cNvSpPr/>
          <p:nvPr/>
        </p:nvSpPr>
        <p:spPr>
          <a:xfrm>
            <a:off x="5888736" y="5541553"/>
            <a:ext cx="2103120" cy="457200"/>
          </a:xfrm>
          <a:prstGeom prst="rect">
            <a:avLst/>
          </a:prstGeom>
          <a:noFill/>
          <a:ln/>
        </p:spPr>
        <p:txBody>
          <a:bodyPr wrap="square" lIns="0" tIns="0" rIns="0" bIns="0" rtlCol="0" anchor="ctr"/>
          <a:lstStyle/>
          <a:p>
            <a:pPr defTabSz="914378">
              <a:lnSpc>
                <a:spcPts val="1300"/>
              </a:lnSpc>
            </a:pPr>
            <a:r>
              <a:rPr lang="en-US" sz="1000" dirty="0">
                <a:solidFill>
                  <a:srgbClr val="3A454F"/>
                </a:solidFill>
                <a:latin typeface="Aptos" panose="020B0004020202020204" pitchFamily="34" charset="0"/>
                <a:ea typeface="Calibri" pitchFamily="34" charset="-122"/>
                <a:cs typeface="Calibri" pitchFamily="34" charset="-120"/>
              </a:rPr>
              <a:t>in un polo urbano o nella sua cintura</a:t>
            </a:r>
            <a:endParaRPr lang="en-US" sz="1000" dirty="0">
              <a:solidFill>
                <a:prstClr val="black"/>
              </a:solidFill>
              <a:latin typeface="Aptos" panose="020B0004020202020204" pitchFamily="34" charset="0"/>
            </a:endParaRPr>
          </a:p>
        </p:txBody>
      </p:sp>
      <p:sp>
        <p:nvSpPr>
          <p:cNvPr id="103" name="Shape 101"/>
          <p:cNvSpPr/>
          <p:nvPr/>
        </p:nvSpPr>
        <p:spPr>
          <a:xfrm>
            <a:off x="8321040" y="5075209"/>
            <a:ext cx="2487168" cy="978408"/>
          </a:xfrm>
          <a:prstGeom prst="roundRect">
            <a:avLst>
              <a:gd name="adj" fmla="val 4673"/>
            </a:avLst>
          </a:prstGeom>
          <a:solidFill>
            <a:srgbClr val="F7F8F9"/>
          </a:solidFill>
          <a:ln/>
        </p:spPr>
        <p:txBody>
          <a:bodyPr/>
          <a:lstStyle/>
          <a:p>
            <a:pPr defTabSz="914378"/>
            <a:endParaRPr lang="en-US">
              <a:solidFill>
                <a:prstClr val="black"/>
              </a:solidFill>
              <a:latin typeface="Aptos" panose="020B0004020202020204" pitchFamily="34" charset="0"/>
            </a:endParaRPr>
          </a:p>
        </p:txBody>
      </p:sp>
      <p:sp>
        <p:nvSpPr>
          <p:cNvPr id="104" name="Text 102"/>
          <p:cNvSpPr/>
          <p:nvPr/>
        </p:nvSpPr>
        <p:spPr>
          <a:xfrm>
            <a:off x="8522208" y="5175793"/>
            <a:ext cx="2103120" cy="365760"/>
          </a:xfrm>
          <a:prstGeom prst="rect">
            <a:avLst/>
          </a:prstGeom>
          <a:noFill/>
          <a:ln/>
        </p:spPr>
        <p:txBody>
          <a:bodyPr wrap="square" lIns="0" tIns="0" rIns="0" bIns="0" rtlCol="0" anchor="ctr"/>
          <a:lstStyle/>
          <a:p>
            <a:pPr defTabSz="914378"/>
            <a:r>
              <a:rPr lang="en-US" sz="2200" b="1" dirty="0">
                <a:solidFill>
                  <a:srgbClr val="14181C"/>
                </a:solidFill>
                <a:latin typeface="Aptos" panose="020B0004020202020204" pitchFamily="34" charset="0"/>
                <a:ea typeface="Calibri" pitchFamily="34" charset="-122"/>
                <a:cs typeface="Calibri" pitchFamily="34" charset="-120"/>
              </a:rPr>
              <a:t>26,2%</a:t>
            </a:r>
            <a:endParaRPr lang="en-US" sz="2200" dirty="0">
              <a:solidFill>
                <a:prstClr val="black"/>
              </a:solidFill>
              <a:latin typeface="Aptos" panose="020B0004020202020204" pitchFamily="34" charset="0"/>
            </a:endParaRPr>
          </a:p>
        </p:txBody>
      </p:sp>
      <p:sp>
        <p:nvSpPr>
          <p:cNvPr id="105" name="Text 103"/>
          <p:cNvSpPr/>
          <p:nvPr/>
        </p:nvSpPr>
        <p:spPr>
          <a:xfrm>
            <a:off x="8522208" y="5541553"/>
            <a:ext cx="2103120" cy="457200"/>
          </a:xfrm>
          <a:prstGeom prst="rect">
            <a:avLst/>
          </a:prstGeom>
          <a:noFill/>
          <a:ln/>
        </p:spPr>
        <p:txBody>
          <a:bodyPr wrap="square" lIns="0" tIns="0" rIns="0" bIns="0" rtlCol="0" anchor="ctr"/>
          <a:lstStyle/>
          <a:p>
            <a:pPr defTabSz="914378">
              <a:lnSpc>
                <a:spcPts val="1300"/>
              </a:lnSpc>
            </a:pPr>
            <a:r>
              <a:rPr lang="en-US" sz="1000" dirty="0">
                <a:solidFill>
                  <a:srgbClr val="3A454F"/>
                </a:solidFill>
                <a:latin typeface="Aptos" panose="020B0004020202020204" pitchFamily="34" charset="0"/>
                <a:ea typeface="Calibri" pitchFamily="34" charset="-122"/>
                <a:cs typeface="Calibri" pitchFamily="34" charset="-120"/>
              </a:rPr>
              <a:t>in aree intermedie, periferiche o isolate</a:t>
            </a:r>
            <a:endParaRPr lang="en-US" sz="1000" dirty="0">
              <a:solidFill>
                <a:prstClr val="black"/>
              </a:solidFill>
              <a:latin typeface="Aptos" panose="020B0004020202020204" pitchFamily="34" charset="0"/>
            </a:endParaRPr>
          </a:p>
        </p:txBody>
      </p:sp>
      <p:sp>
        <p:nvSpPr>
          <p:cNvPr id="106" name="Text 104"/>
          <p:cNvSpPr/>
          <p:nvPr/>
        </p:nvSpPr>
        <p:spPr>
          <a:xfrm>
            <a:off x="566928" y="6345936"/>
            <a:ext cx="10972800" cy="457200"/>
          </a:xfrm>
          <a:prstGeom prst="rect">
            <a:avLst/>
          </a:prstGeom>
          <a:noFill/>
          <a:ln/>
        </p:spPr>
        <p:txBody>
          <a:bodyPr wrap="square" lIns="0" tIns="0" rIns="0" bIns="0" rtlCol="0" anchor="ctr"/>
          <a:lstStyle/>
          <a:p>
            <a:pPr defTabSz="914378">
              <a:lnSpc>
                <a:spcPts val="1200"/>
              </a:lnSpc>
            </a:pPr>
            <a:r>
              <a:rPr lang="en-US" sz="950" b="1" i="1" dirty="0">
                <a:solidFill>
                  <a:srgbClr val="6B7A87"/>
                </a:solidFill>
                <a:latin typeface="Aptos" panose="020B0004020202020204" pitchFamily="34" charset="0"/>
                <a:ea typeface="Calibri" pitchFamily="34" charset="-122"/>
                <a:cs typeface="Calibri" pitchFamily="34" charset="-120"/>
              </a:rPr>
              <a:t>Base: N = 2.538. </a:t>
            </a:r>
            <a:r>
              <a:rPr lang="en-US" sz="950" i="1" dirty="0">
                <a:solidFill>
                  <a:srgbClr val="6B7A87"/>
                </a:solidFill>
                <a:latin typeface="Aptos" panose="020B0004020202020204" pitchFamily="34" charset="0"/>
                <a:ea typeface="Calibri" pitchFamily="34" charset="-122"/>
                <a:cs typeface="Calibri" pitchFamily="34" charset="-120"/>
              </a:rPr>
              <a:t>Campione non </a:t>
            </a:r>
            <a:r>
              <a:rPr lang="en-US" sz="950" i="1" dirty="0" err="1">
                <a:solidFill>
                  <a:srgbClr val="6B7A87"/>
                </a:solidFill>
                <a:latin typeface="Aptos" panose="020B0004020202020204" pitchFamily="34" charset="0"/>
                <a:ea typeface="Calibri" pitchFamily="34" charset="-122"/>
                <a:cs typeface="Calibri" pitchFamily="34" charset="-120"/>
              </a:rPr>
              <a:t>probabilistico</a:t>
            </a:r>
            <a:r>
              <a:rPr lang="en-US" sz="950" i="1" dirty="0">
                <a:solidFill>
                  <a:srgbClr val="6B7A87"/>
                </a:solidFill>
                <a:latin typeface="Aptos" panose="020B0004020202020204" pitchFamily="34" charset="0"/>
                <a:ea typeface="Calibri" pitchFamily="34" charset="-122"/>
                <a:cs typeface="Calibri" pitchFamily="34" charset="-120"/>
              </a:rPr>
              <a:t>. Il 98,0% è iscritto a un sindacato e gli uomini sono sovra-rappresentati (56% contro il 48% dell’universo INPS). Classificazione SNAI su N = 2.532 (6 comuni non specificati); province incluso «Altro» (6 casi).</a:t>
            </a:r>
            <a:endParaRPr lang="en-US" sz="950" dirty="0">
              <a:solidFill>
                <a:prstClr val="black"/>
              </a:solidFill>
              <a:latin typeface="Aptos" panose="020B0004020202020204" pitchFamily="34" charset="0"/>
            </a:endParaRPr>
          </a:p>
        </p:txBody>
      </p:sp>
      <p:pic>
        <p:nvPicPr>
          <p:cNvPr id="110" name="Picture 109">
            <a:extLst>
              <a:ext uri="{FF2B5EF4-FFF2-40B4-BE49-F238E27FC236}">
                <a16:creationId xmlns:a16="http://schemas.microsoft.com/office/drawing/2014/main" id="{6A0D6B92-BA74-29A2-E9D4-FA4A7711E9D5}"/>
              </a:ext>
            </a:extLst>
          </p:cNvPr>
          <p:cNvPicPr>
            <a:picLocks noChangeAspect="1"/>
          </p:cNvPicPr>
          <p:nvPr/>
        </p:nvPicPr>
        <p:blipFill>
          <a:blip r:embed="rId3"/>
          <a:srcRect l="3922"/>
          <a:stretch>
            <a:fillRect/>
          </a:stretch>
        </p:blipFill>
        <p:spPr>
          <a:xfrm>
            <a:off x="5630768" y="1339495"/>
            <a:ext cx="2961122" cy="355969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12" name="Track0">
            <a:extLst>
              <a:ext uri="{FF2B5EF4-FFF2-40B4-BE49-F238E27FC236}">
                <a16:creationId xmlns:a16="http://schemas.microsoft.com/office/drawing/2014/main" id="{8B2BA01B-45D8-EFA7-EC8B-2270CFEE69B3}"/>
              </a:ext>
            </a:extLst>
          </p:cNvPr>
          <p:cNvSpPr/>
          <p:nvPr/>
        </p:nvSpPr>
        <p:spPr>
          <a:xfrm>
            <a:off x="8895176" y="1387746"/>
            <a:ext cx="1350000" cy="195000"/>
          </a:xfrm>
          <a:prstGeom prst="roundRect">
            <a:avLst>
              <a:gd name="adj" fmla="val 20000"/>
            </a:avLst>
          </a:prstGeom>
          <a:solidFill>
            <a:srgbClr val="F0EDEE"/>
          </a:solidFill>
          <a:ln>
            <a:noFill/>
          </a:ln>
        </p:spPr>
        <p:txBody>
          <a:bodyPr/>
          <a:lstStyle/>
          <a:p>
            <a:pPr defTabSz="685800"/>
            <a:endParaRPr lang="en-US" sz="1350">
              <a:solidFill>
                <a:prstClr val="black"/>
              </a:solidFill>
              <a:latin typeface="Aptos" panose="020B0004020202020204" pitchFamily="34" charset="0"/>
            </a:endParaRPr>
          </a:p>
        </p:txBody>
      </p:sp>
      <p:sp>
        <p:nvSpPr>
          <p:cNvPr id="114" name="Bar0">
            <a:extLst>
              <a:ext uri="{FF2B5EF4-FFF2-40B4-BE49-F238E27FC236}">
                <a16:creationId xmlns:a16="http://schemas.microsoft.com/office/drawing/2014/main" id="{9DF81A5D-CF7E-95AF-9EED-46EE7D09C50F}"/>
              </a:ext>
            </a:extLst>
          </p:cNvPr>
          <p:cNvSpPr/>
          <p:nvPr/>
        </p:nvSpPr>
        <p:spPr>
          <a:xfrm>
            <a:off x="8895176" y="1387746"/>
            <a:ext cx="1350000" cy="195000"/>
          </a:xfrm>
          <a:prstGeom prst="roundRect">
            <a:avLst>
              <a:gd name="adj" fmla="val 20000"/>
            </a:avLst>
          </a:prstGeom>
          <a:solidFill>
            <a:srgbClr val="990011"/>
          </a:solidFill>
          <a:ln>
            <a:noFill/>
          </a:ln>
        </p:spPr>
        <p:txBody>
          <a:bodyPr/>
          <a:lstStyle/>
          <a:p>
            <a:pPr defTabSz="685800"/>
            <a:endParaRPr lang="en-US" sz="1350">
              <a:solidFill>
                <a:prstClr val="black"/>
              </a:solidFill>
              <a:latin typeface="Aptos" panose="020B0004020202020204" pitchFamily="34" charset="0"/>
            </a:endParaRPr>
          </a:p>
        </p:txBody>
      </p:sp>
      <p:sp>
        <p:nvSpPr>
          <p:cNvPr id="116" name="Label0">
            <a:extLst>
              <a:ext uri="{FF2B5EF4-FFF2-40B4-BE49-F238E27FC236}">
                <a16:creationId xmlns:a16="http://schemas.microsoft.com/office/drawing/2014/main" id="{B309CDC7-B42F-B012-6605-C60B95836DD1}"/>
              </a:ext>
            </a:extLst>
          </p:cNvPr>
          <p:cNvSpPr/>
          <p:nvPr/>
        </p:nvSpPr>
        <p:spPr>
          <a:xfrm>
            <a:off x="10357676" y="1353996"/>
            <a:ext cx="1727100" cy="262500"/>
          </a:xfrm>
          <a:prstGeom prst="rect">
            <a:avLst/>
          </a:prstGeom>
          <a:noFill/>
          <a:ln/>
        </p:spPr>
        <p:txBody>
          <a:bodyPr wrap="square" lIns="0" tIns="0" rIns="0" bIns="0" rtlCol="0" anchor="ctr"/>
          <a:lstStyle/>
          <a:p>
            <a:pPr defTabSz="685800"/>
            <a:r>
              <a:rPr lang="it-IT" sz="1350" b="1" dirty="0">
                <a:solidFill>
                  <a:srgbClr val="1A1A1A"/>
                </a:solidFill>
                <a:latin typeface="Aptos" panose="020B0004020202020204" pitchFamily="34" charset="0"/>
                <a:ea typeface="Calibri" pitchFamily="34" charset="-122"/>
                <a:cs typeface="Calibri" pitchFamily="34" charset="-120"/>
              </a:rPr>
              <a:t>Firenze </a:t>
            </a:r>
            <a:r>
              <a:rPr lang="it-IT" sz="1350" dirty="0">
                <a:solidFill>
                  <a:srgbClr val="6B6B6B"/>
                </a:solidFill>
                <a:latin typeface="Aptos" panose="020B0004020202020204" pitchFamily="34" charset="0"/>
                <a:ea typeface="Calibri" pitchFamily="34" charset="-122"/>
                <a:cs typeface="Calibri" pitchFamily="34" charset="-120"/>
              </a:rPr>
              <a:t>36,6%</a:t>
            </a:r>
          </a:p>
        </p:txBody>
      </p:sp>
      <p:sp>
        <p:nvSpPr>
          <p:cNvPr id="118" name="Track1">
            <a:extLst>
              <a:ext uri="{FF2B5EF4-FFF2-40B4-BE49-F238E27FC236}">
                <a16:creationId xmlns:a16="http://schemas.microsoft.com/office/drawing/2014/main" id="{DDD22EA7-F6FE-8128-A424-C21DC758187C}"/>
              </a:ext>
            </a:extLst>
          </p:cNvPr>
          <p:cNvSpPr/>
          <p:nvPr/>
        </p:nvSpPr>
        <p:spPr>
          <a:xfrm>
            <a:off x="8895176" y="1748389"/>
            <a:ext cx="1350000" cy="195000"/>
          </a:xfrm>
          <a:prstGeom prst="roundRect">
            <a:avLst>
              <a:gd name="adj" fmla="val 20000"/>
            </a:avLst>
          </a:prstGeom>
          <a:solidFill>
            <a:srgbClr val="F0EDEE"/>
          </a:solidFill>
          <a:ln>
            <a:noFill/>
          </a:ln>
        </p:spPr>
        <p:txBody>
          <a:bodyPr/>
          <a:lstStyle/>
          <a:p>
            <a:pPr defTabSz="685800"/>
            <a:endParaRPr lang="en-US" sz="1350">
              <a:solidFill>
                <a:prstClr val="black"/>
              </a:solidFill>
              <a:latin typeface="Aptos" panose="020B0004020202020204" pitchFamily="34" charset="0"/>
            </a:endParaRPr>
          </a:p>
        </p:txBody>
      </p:sp>
      <p:sp>
        <p:nvSpPr>
          <p:cNvPr id="120" name="Bar1">
            <a:extLst>
              <a:ext uri="{FF2B5EF4-FFF2-40B4-BE49-F238E27FC236}">
                <a16:creationId xmlns:a16="http://schemas.microsoft.com/office/drawing/2014/main" id="{578F00D4-4D55-8ED5-F9B2-38D954E6D641}"/>
              </a:ext>
            </a:extLst>
          </p:cNvPr>
          <p:cNvSpPr/>
          <p:nvPr/>
        </p:nvSpPr>
        <p:spPr>
          <a:xfrm>
            <a:off x="8895177" y="1748389"/>
            <a:ext cx="409426" cy="195000"/>
          </a:xfrm>
          <a:prstGeom prst="roundRect">
            <a:avLst>
              <a:gd name="adj" fmla="val 20000"/>
            </a:avLst>
          </a:prstGeom>
          <a:solidFill>
            <a:srgbClr val="990011"/>
          </a:solidFill>
          <a:ln>
            <a:noFill/>
          </a:ln>
        </p:spPr>
        <p:txBody>
          <a:bodyPr/>
          <a:lstStyle/>
          <a:p>
            <a:pPr defTabSz="685800"/>
            <a:endParaRPr lang="en-US" sz="1350">
              <a:solidFill>
                <a:prstClr val="black"/>
              </a:solidFill>
              <a:latin typeface="Aptos" panose="020B0004020202020204" pitchFamily="34" charset="0"/>
            </a:endParaRPr>
          </a:p>
        </p:txBody>
      </p:sp>
      <p:sp>
        <p:nvSpPr>
          <p:cNvPr id="122" name="Label1">
            <a:extLst>
              <a:ext uri="{FF2B5EF4-FFF2-40B4-BE49-F238E27FC236}">
                <a16:creationId xmlns:a16="http://schemas.microsoft.com/office/drawing/2014/main" id="{FBD14857-25EF-2F9B-208E-90F2217B776A}"/>
              </a:ext>
            </a:extLst>
          </p:cNvPr>
          <p:cNvSpPr/>
          <p:nvPr/>
        </p:nvSpPr>
        <p:spPr>
          <a:xfrm>
            <a:off x="10357676" y="1714639"/>
            <a:ext cx="1727100" cy="262500"/>
          </a:xfrm>
          <a:prstGeom prst="rect">
            <a:avLst/>
          </a:prstGeom>
          <a:noFill/>
          <a:ln/>
        </p:spPr>
        <p:txBody>
          <a:bodyPr wrap="square" lIns="0" tIns="0" rIns="0" bIns="0" rtlCol="0" anchor="ctr"/>
          <a:lstStyle/>
          <a:p>
            <a:pPr defTabSz="685800"/>
            <a:r>
              <a:rPr lang="it-IT" sz="1350" b="1" dirty="0">
                <a:solidFill>
                  <a:srgbClr val="1A1A1A"/>
                </a:solidFill>
                <a:latin typeface="Aptos" panose="020B0004020202020204" pitchFamily="34" charset="0"/>
                <a:ea typeface="Calibri" pitchFamily="34" charset="-122"/>
                <a:cs typeface="Calibri" pitchFamily="34" charset="-120"/>
              </a:rPr>
              <a:t>Livorno </a:t>
            </a:r>
            <a:r>
              <a:rPr lang="it-IT" sz="1350" dirty="0">
                <a:solidFill>
                  <a:srgbClr val="6B6B6B"/>
                </a:solidFill>
                <a:latin typeface="Aptos" panose="020B0004020202020204" pitchFamily="34" charset="0"/>
                <a:ea typeface="Calibri" pitchFamily="34" charset="-122"/>
                <a:cs typeface="Calibri" pitchFamily="34" charset="-120"/>
              </a:rPr>
              <a:t>11,1%</a:t>
            </a:r>
          </a:p>
        </p:txBody>
      </p:sp>
      <p:sp>
        <p:nvSpPr>
          <p:cNvPr id="124" name="Track2">
            <a:extLst>
              <a:ext uri="{FF2B5EF4-FFF2-40B4-BE49-F238E27FC236}">
                <a16:creationId xmlns:a16="http://schemas.microsoft.com/office/drawing/2014/main" id="{FE3B66A3-2406-614C-EF5D-C39F2984FD5A}"/>
              </a:ext>
            </a:extLst>
          </p:cNvPr>
          <p:cNvSpPr/>
          <p:nvPr/>
        </p:nvSpPr>
        <p:spPr>
          <a:xfrm>
            <a:off x="8895176" y="2109032"/>
            <a:ext cx="1350000" cy="195000"/>
          </a:xfrm>
          <a:prstGeom prst="roundRect">
            <a:avLst>
              <a:gd name="adj" fmla="val 20000"/>
            </a:avLst>
          </a:prstGeom>
          <a:solidFill>
            <a:srgbClr val="F0EDEE"/>
          </a:solidFill>
          <a:ln>
            <a:noFill/>
          </a:ln>
        </p:spPr>
        <p:txBody>
          <a:bodyPr/>
          <a:lstStyle/>
          <a:p>
            <a:pPr defTabSz="685800"/>
            <a:endParaRPr lang="en-US" sz="1350">
              <a:solidFill>
                <a:prstClr val="black"/>
              </a:solidFill>
              <a:latin typeface="Aptos" panose="020B0004020202020204" pitchFamily="34" charset="0"/>
            </a:endParaRPr>
          </a:p>
        </p:txBody>
      </p:sp>
      <p:sp>
        <p:nvSpPr>
          <p:cNvPr id="126" name="Bar2">
            <a:extLst>
              <a:ext uri="{FF2B5EF4-FFF2-40B4-BE49-F238E27FC236}">
                <a16:creationId xmlns:a16="http://schemas.microsoft.com/office/drawing/2014/main" id="{B799BF14-F656-7E42-CEA8-F9BE2CA52751}"/>
              </a:ext>
            </a:extLst>
          </p:cNvPr>
          <p:cNvSpPr/>
          <p:nvPr/>
        </p:nvSpPr>
        <p:spPr>
          <a:xfrm>
            <a:off x="8895177" y="2109032"/>
            <a:ext cx="350410" cy="195000"/>
          </a:xfrm>
          <a:prstGeom prst="roundRect">
            <a:avLst>
              <a:gd name="adj" fmla="val 20000"/>
            </a:avLst>
          </a:prstGeom>
          <a:solidFill>
            <a:srgbClr val="990011"/>
          </a:solidFill>
          <a:ln>
            <a:noFill/>
          </a:ln>
        </p:spPr>
        <p:txBody>
          <a:bodyPr/>
          <a:lstStyle/>
          <a:p>
            <a:pPr defTabSz="685800"/>
            <a:endParaRPr lang="en-US" sz="1350">
              <a:solidFill>
                <a:prstClr val="black"/>
              </a:solidFill>
              <a:latin typeface="Aptos" panose="020B0004020202020204" pitchFamily="34" charset="0"/>
            </a:endParaRPr>
          </a:p>
        </p:txBody>
      </p:sp>
      <p:sp>
        <p:nvSpPr>
          <p:cNvPr id="128" name="Label2">
            <a:extLst>
              <a:ext uri="{FF2B5EF4-FFF2-40B4-BE49-F238E27FC236}">
                <a16:creationId xmlns:a16="http://schemas.microsoft.com/office/drawing/2014/main" id="{F591A9BF-5797-BD88-3F6D-88D527064F60}"/>
              </a:ext>
            </a:extLst>
          </p:cNvPr>
          <p:cNvSpPr/>
          <p:nvPr/>
        </p:nvSpPr>
        <p:spPr>
          <a:xfrm>
            <a:off x="10357676" y="2075282"/>
            <a:ext cx="1727100" cy="262500"/>
          </a:xfrm>
          <a:prstGeom prst="rect">
            <a:avLst/>
          </a:prstGeom>
          <a:noFill/>
          <a:ln/>
        </p:spPr>
        <p:txBody>
          <a:bodyPr wrap="square" lIns="0" tIns="0" rIns="0" bIns="0" rtlCol="0" anchor="ctr"/>
          <a:lstStyle/>
          <a:p>
            <a:pPr defTabSz="685800"/>
            <a:r>
              <a:rPr lang="it-IT" sz="1350" b="1" dirty="0">
                <a:solidFill>
                  <a:srgbClr val="1A1A1A"/>
                </a:solidFill>
                <a:latin typeface="Aptos" panose="020B0004020202020204" pitchFamily="34" charset="0"/>
                <a:ea typeface="Calibri" pitchFamily="34" charset="-122"/>
                <a:cs typeface="Calibri" pitchFamily="34" charset="-120"/>
              </a:rPr>
              <a:t>Prato </a:t>
            </a:r>
            <a:r>
              <a:rPr lang="it-IT" sz="1350" dirty="0">
                <a:solidFill>
                  <a:srgbClr val="6B6B6B"/>
                </a:solidFill>
                <a:latin typeface="Aptos" panose="020B0004020202020204" pitchFamily="34" charset="0"/>
                <a:ea typeface="Calibri" pitchFamily="34" charset="-122"/>
                <a:cs typeface="Calibri" pitchFamily="34" charset="-120"/>
              </a:rPr>
              <a:t>9,5%</a:t>
            </a:r>
          </a:p>
        </p:txBody>
      </p:sp>
      <p:sp>
        <p:nvSpPr>
          <p:cNvPr id="130" name="Track3">
            <a:extLst>
              <a:ext uri="{FF2B5EF4-FFF2-40B4-BE49-F238E27FC236}">
                <a16:creationId xmlns:a16="http://schemas.microsoft.com/office/drawing/2014/main" id="{0146811D-2506-A239-3F39-7FAD81DE50FE}"/>
              </a:ext>
            </a:extLst>
          </p:cNvPr>
          <p:cNvSpPr/>
          <p:nvPr/>
        </p:nvSpPr>
        <p:spPr>
          <a:xfrm>
            <a:off x="8895176" y="2469674"/>
            <a:ext cx="1350000" cy="195000"/>
          </a:xfrm>
          <a:prstGeom prst="roundRect">
            <a:avLst>
              <a:gd name="adj" fmla="val 20000"/>
            </a:avLst>
          </a:prstGeom>
          <a:solidFill>
            <a:srgbClr val="F0EDEE"/>
          </a:solidFill>
          <a:ln>
            <a:noFill/>
          </a:ln>
        </p:spPr>
        <p:txBody>
          <a:bodyPr/>
          <a:lstStyle/>
          <a:p>
            <a:pPr defTabSz="685800"/>
            <a:endParaRPr lang="en-US" sz="1350">
              <a:solidFill>
                <a:prstClr val="black"/>
              </a:solidFill>
              <a:latin typeface="Aptos" panose="020B0004020202020204" pitchFamily="34" charset="0"/>
            </a:endParaRPr>
          </a:p>
        </p:txBody>
      </p:sp>
      <p:sp>
        <p:nvSpPr>
          <p:cNvPr id="132" name="Bar3">
            <a:extLst>
              <a:ext uri="{FF2B5EF4-FFF2-40B4-BE49-F238E27FC236}">
                <a16:creationId xmlns:a16="http://schemas.microsoft.com/office/drawing/2014/main" id="{47AF5182-6DB9-E342-4617-D32DAE35149E}"/>
              </a:ext>
            </a:extLst>
          </p:cNvPr>
          <p:cNvSpPr/>
          <p:nvPr/>
        </p:nvSpPr>
        <p:spPr>
          <a:xfrm>
            <a:off x="8895176" y="2469674"/>
            <a:ext cx="324590" cy="195000"/>
          </a:xfrm>
          <a:prstGeom prst="roundRect">
            <a:avLst>
              <a:gd name="adj" fmla="val 20000"/>
            </a:avLst>
          </a:prstGeom>
          <a:solidFill>
            <a:srgbClr val="990011"/>
          </a:solidFill>
          <a:ln>
            <a:noFill/>
          </a:ln>
        </p:spPr>
        <p:txBody>
          <a:bodyPr/>
          <a:lstStyle/>
          <a:p>
            <a:pPr defTabSz="685800"/>
            <a:endParaRPr lang="en-US" sz="1350">
              <a:solidFill>
                <a:prstClr val="black"/>
              </a:solidFill>
              <a:latin typeface="Aptos" panose="020B0004020202020204" pitchFamily="34" charset="0"/>
            </a:endParaRPr>
          </a:p>
        </p:txBody>
      </p:sp>
      <p:sp>
        <p:nvSpPr>
          <p:cNvPr id="134" name="Label3">
            <a:extLst>
              <a:ext uri="{FF2B5EF4-FFF2-40B4-BE49-F238E27FC236}">
                <a16:creationId xmlns:a16="http://schemas.microsoft.com/office/drawing/2014/main" id="{03006759-30CE-9753-CFC0-5508A092FADC}"/>
              </a:ext>
            </a:extLst>
          </p:cNvPr>
          <p:cNvSpPr/>
          <p:nvPr/>
        </p:nvSpPr>
        <p:spPr>
          <a:xfrm>
            <a:off x="10357676" y="2435924"/>
            <a:ext cx="1727100" cy="262500"/>
          </a:xfrm>
          <a:prstGeom prst="rect">
            <a:avLst/>
          </a:prstGeom>
          <a:noFill/>
          <a:ln/>
        </p:spPr>
        <p:txBody>
          <a:bodyPr wrap="square" lIns="0" tIns="0" rIns="0" bIns="0" rtlCol="0" anchor="ctr"/>
          <a:lstStyle/>
          <a:p>
            <a:pPr defTabSz="685800"/>
            <a:r>
              <a:rPr lang="it-IT" sz="1350" b="1" dirty="0">
                <a:solidFill>
                  <a:srgbClr val="1A1A1A"/>
                </a:solidFill>
                <a:latin typeface="Aptos" panose="020B0004020202020204" pitchFamily="34" charset="0"/>
                <a:ea typeface="Calibri" pitchFamily="34" charset="-122"/>
                <a:cs typeface="Calibri" pitchFamily="34" charset="-120"/>
              </a:rPr>
              <a:t>Pisa </a:t>
            </a:r>
            <a:r>
              <a:rPr lang="it-IT" sz="1350" dirty="0">
                <a:solidFill>
                  <a:srgbClr val="6B6B6B"/>
                </a:solidFill>
                <a:latin typeface="Aptos" panose="020B0004020202020204" pitchFamily="34" charset="0"/>
                <a:ea typeface="Calibri" pitchFamily="34" charset="-122"/>
                <a:cs typeface="Calibri" pitchFamily="34" charset="-120"/>
              </a:rPr>
              <a:t>8,8%</a:t>
            </a:r>
          </a:p>
        </p:txBody>
      </p:sp>
      <p:sp>
        <p:nvSpPr>
          <p:cNvPr id="136" name="Track4">
            <a:extLst>
              <a:ext uri="{FF2B5EF4-FFF2-40B4-BE49-F238E27FC236}">
                <a16:creationId xmlns:a16="http://schemas.microsoft.com/office/drawing/2014/main" id="{FC4D443D-DBAF-83D5-5133-8A4EA65A562C}"/>
              </a:ext>
            </a:extLst>
          </p:cNvPr>
          <p:cNvSpPr/>
          <p:nvPr/>
        </p:nvSpPr>
        <p:spPr>
          <a:xfrm>
            <a:off x="8895176" y="2830317"/>
            <a:ext cx="1350000" cy="195000"/>
          </a:xfrm>
          <a:prstGeom prst="roundRect">
            <a:avLst>
              <a:gd name="adj" fmla="val 20000"/>
            </a:avLst>
          </a:prstGeom>
          <a:solidFill>
            <a:srgbClr val="F0EDEE"/>
          </a:solidFill>
          <a:ln>
            <a:noFill/>
          </a:ln>
        </p:spPr>
        <p:txBody>
          <a:bodyPr/>
          <a:lstStyle/>
          <a:p>
            <a:pPr defTabSz="685800"/>
            <a:endParaRPr lang="en-US" sz="1350">
              <a:solidFill>
                <a:prstClr val="black"/>
              </a:solidFill>
              <a:latin typeface="Aptos" panose="020B0004020202020204" pitchFamily="34" charset="0"/>
            </a:endParaRPr>
          </a:p>
        </p:txBody>
      </p:sp>
      <p:sp>
        <p:nvSpPr>
          <p:cNvPr id="138" name="Bar4">
            <a:extLst>
              <a:ext uri="{FF2B5EF4-FFF2-40B4-BE49-F238E27FC236}">
                <a16:creationId xmlns:a16="http://schemas.microsoft.com/office/drawing/2014/main" id="{315D6609-4DDB-AE7F-0152-EE98F6F39501}"/>
              </a:ext>
            </a:extLst>
          </p:cNvPr>
          <p:cNvSpPr/>
          <p:nvPr/>
        </p:nvSpPr>
        <p:spPr>
          <a:xfrm>
            <a:off x="8895176" y="2830317"/>
            <a:ext cx="302459" cy="195000"/>
          </a:xfrm>
          <a:prstGeom prst="roundRect">
            <a:avLst>
              <a:gd name="adj" fmla="val 20000"/>
            </a:avLst>
          </a:prstGeom>
          <a:solidFill>
            <a:srgbClr val="990011"/>
          </a:solidFill>
          <a:ln>
            <a:noFill/>
          </a:ln>
        </p:spPr>
        <p:txBody>
          <a:bodyPr/>
          <a:lstStyle/>
          <a:p>
            <a:pPr defTabSz="685800"/>
            <a:endParaRPr lang="en-US" sz="1350">
              <a:solidFill>
                <a:prstClr val="black"/>
              </a:solidFill>
              <a:latin typeface="Aptos" panose="020B0004020202020204" pitchFamily="34" charset="0"/>
            </a:endParaRPr>
          </a:p>
        </p:txBody>
      </p:sp>
      <p:sp>
        <p:nvSpPr>
          <p:cNvPr id="140" name="Label4">
            <a:extLst>
              <a:ext uri="{FF2B5EF4-FFF2-40B4-BE49-F238E27FC236}">
                <a16:creationId xmlns:a16="http://schemas.microsoft.com/office/drawing/2014/main" id="{9ED3C485-59FA-035B-75FE-ABFB22F813F2}"/>
              </a:ext>
            </a:extLst>
          </p:cNvPr>
          <p:cNvSpPr/>
          <p:nvPr/>
        </p:nvSpPr>
        <p:spPr>
          <a:xfrm>
            <a:off x="10357676" y="2796567"/>
            <a:ext cx="1727100" cy="262500"/>
          </a:xfrm>
          <a:prstGeom prst="rect">
            <a:avLst/>
          </a:prstGeom>
          <a:noFill/>
          <a:ln/>
        </p:spPr>
        <p:txBody>
          <a:bodyPr wrap="square" lIns="0" tIns="0" rIns="0" bIns="0" rtlCol="0" anchor="ctr"/>
          <a:lstStyle/>
          <a:p>
            <a:pPr defTabSz="685800"/>
            <a:r>
              <a:rPr lang="it-IT" sz="1350" b="1" dirty="0">
                <a:solidFill>
                  <a:srgbClr val="1A1A1A"/>
                </a:solidFill>
                <a:latin typeface="Aptos" panose="020B0004020202020204" pitchFamily="34" charset="0"/>
                <a:ea typeface="Calibri" pitchFamily="34" charset="-122"/>
                <a:cs typeface="Calibri" pitchFamily="34" charset="-120"/>
              </a:rPr>
              <a:t>Pistoia </a:t>
            </a:r>
            <a:r>
              <a:rPr lang="it-IT" sz="1350" dirty="0">
                <a:solidFill>
                  <a:srgbClr val="6B6B6B"/>
                </a:solidFill>
                <a:latin typeface="Aptos" panose="020B0004020202020204" pitchFamily="34" charset="0"/>
                <a:ea typeface="Calibri" pitchFamily="34" charset="-122"/>
                <a:cs typeface="Calibri" pitchFamily="34" charset="-120"/>
              </a:rPr>
              <a:t>8,2%</a:t>
            </a:r>
          </a:p>
        </p:txBody>
      </p:sp>
      <p:sp>
        <p:nvSpPr>
          <p:cNvPr id="142" name="Track5">
            <a:extLst>
              <a:ext uri="{FF2B5EF4-FFF2-40B4-BE49-F238E27FC236}">
                <a16:creationId xmlns:a16="http://schemas.microsoft.com/office/drawing/2014/main" id="{EB17A1BD-D396-5916-CB9F-0482F84D9EFD}"/>
              </a:ext>
            </a:extLst>
          </p:cNvPr>
          <p:cNvSpPr/>
          <p:nvPr/>
        </p:nvSpPr>
        <p:spPr>
          <a:xfrm>
            <a:off x="8895176" y="3190960"/>
            <a:ext cx="1350000" cy="195000"/>
          </a:xfrm>
          <a:prstGeom prst="roundRect">
            <a:avLst>
              <a:gd name="adj" fmla="val 20000"/>
            </a:avLst>
          </a:prstGeom>
          <a:solidFill>
            <a:srgbClr val="F0EDEE"/>
          </a:solidFill>
          <a:ln>
            <a:noFill/>
          </a:ln>
        </p:spPr>
        <p:txBody>
          <a:bodyPr/>
          <a:lstStyle/>
          <a:p>
            <a:pPr defTabSz="685800"/>
            <a:endParaRPr lang="en-US" sz="1350">
              <a:solidFill>
                <a:prstClr val="black"/>
              </a:solidFill>
              <a:latin typeface="Aptos" panose="020B0004020202020204" pitchFamily="34" charset="0"/>
            </a:endParaRPr>
          </a:p>
        </p:txBody>
      </p:sp>
      <p:sp>
        <p:nvSpPr>
          <p:cNvPr id="144" name="Bar5">
            <a:extLst>
              <a:ext uri="{FF2B5EF4-FFF2-40B4-BE49-F238E27FC236}">
                <a16:creationId xmlns:a16="http://schemas.microsoft.com/office/drawing/2014/main" id="{FE529A3D-C3E9-4588-B3C2-68B1871F01E2}"/>
              </a:ext>
            </a:extLst>
          </p:cNvPr>
          <p:cNvSpPr/>
          <p:nvPr/>
        </p:nvSpPr>
        <p:spPr>
          <a:xfrm>
            <a:off x="8895176" y="3190960"/>
            <a:ext cx="291393" cy="195000"/>
          </a:xfrm>
          <a:prstGeom prst="roundRect">
            <a:avLst>
              <a:gd name="adj" fmla="val 20000"/>
            </a:avLst>
          </a:prstGeom>
          <a:solidFill>
            <a:srgbClr val="990011"/>
          </a:solidFill>
          <a:ln>
            <a:noFill/>
          </a:ln>
        </p:spPr>
        <p:txBody>
          <a:bodyPr/>
          <a:lstStyle/>
          <a:p>
            <a:pPr defTabSz="685800"/>
            <a:endParaRPr lang="en-US" sz="1350">
              <a:solidFill>
                <a:prstClr val="black"/>
              </a:solidFill>
              <a:latin typeface="Aptos" panose="020B0004020202020204" pitchFamily="34" charset="0"/>
            </a:endParaRPr>
          </a:p>
        </p:txBody>
      </p:sp>
      <p:sp>
        <p:nvSpPr>
          <p:cNvPr id="146" name="Label5">
            <a:extLst>
              <a:ext uri="{FF2B5EF4-FFF2-40B4-BE49-F238E27FC236}">
                <a16:creationId xmlns:a16="http://schemas.microsoft.com/office/drawing/2014/main" id="{5F8B282D-1A0B-E1C5-C388-4D12E9FF5118}"/>
              </a:ext>
            </a:extLst>
          </p:cNvPr>
          <p:cNvSpPr/>
          <p:nvPr/>
        </p:nvSpPr>
        <p:spPr>
          <a:xfrm>
            <a:off x="10357676" y="3157210"/>
            <a:ext cx="1727100" cy="262500"/>
          </a:xfrm>
          <a:prstGeom prst="rect">
            <a:avLst/>
          </a:prstGeom>
          <a:noFill/>
          <a:ln/>
        </p:spPr>
        <p:txBody>
          <a:bodyPr wrap="square" lIns="0" tIns="0" rIns="0" bIns="0" rtlCol="0" anchor="ctr"/>
          <a:lstStyle/>
          <a:p>
            <a:pPr defTabSz="685800"/>
            <a:r>
              <a:rPr lang="it-IT" sz="1350" b="1" dirty="0">
                <a:solidFill>
                  <a:srgbClr val="1A1A1A"/>
                </a:solidFill>
                <a:latin typeface="Aptos" panose="020B0004020202020204" pitchFamily="34" charset="0"/>
                <a:ea typeface="Calibri" pitchFamily="34" charset="-122"/>
                <a:cs typeface="Calibri" pitchFamily="34" charset="-120"/>
              </a:rPr>
              <a:t>Grosseto </a:t>
            </a:r>
            <a:r>
              <a:rPr lang="it-IT" sz="1350" dirty="0">
                <a:solidFill>
                  <a:srgbClr val="6B6B6B"/>
                </a:solidFill>
                <a:latin typeface="Aptos" panose="020B0004020202020204" pitchFamily="34" charset="0"/>
                <a:ea typeface="Calibri" pitchFamily="34" charset="-122"/>
                <a:cs typeface="Calibri" pitchFamily="34" charset="-120"/>
              </a:rPr>
              <a:t>7,9%</a:t>
            </a:r>
          </a:p>
        </p:txBody>
      </p:sp>
      <p:sp>
        <p:nvSpPr>
          <p:cNvPr id="148" name="Track6">
            <a:extLst>
              <a:ext uri="{FF2B5EF4-FFF2-40B4-BE49-F238E27FC236}">
                <a16:creationId xmlns:a16="http://schemas.microsoft.com/office/drawing/2014/main" id="{B2BBEE32-7549-92E0-07E9-2006FA16D625}"/>
              </a:ext>
            </a:extLst>
          </p:cNvPr>
          <p:cNvSpPr/>
          <p:nvPr/>
        </p:nvSpPr>
        <p:spPr>
          <a:xfrm>
            <a:off x="8895176" y="3551603"/>
            <a:ext cx="1350000" cy="195000"/>
          </a:xfrm>
          <a:prstGeom prst="roundRect">
            <a:avLst>
              <a:gd name="adj" fmla="val 20000"/>
            </a:avLst>
          </a:prstGeom>
          <a:solidFill>
            <a:srgbClr val="F0EDEE"/>
          </a:solidFill>
          <a:ln>
            <a:noFill/>
          </a:ln>
        </p:spPr>
        <p:txBody>
          <a:bodyPr/>
          <a:lstStyle/>
          <a:p>
            <a:pPr defTabSz="685800"/>
            <a:endParaRPr lang="en-US" sz="1350">
              <a:solidFill>
                <a:prstClr val="black"/>
              </a:solidFill>
              <a:latin typeface="Aptos" panose="020B0004020202020204" pitchFamily="34" charset="0"/>
            </a:endParaRPr>
          </a:p>
        </p:txBody>
      </p:sp>
      <p:sp>
        <p:nvSpPr>
          <p:cNvPr id="150" name="Bar6">
            <a:extLst>
              <a:ext uri="{FF2B5EF4-FFF2-40B4-BE49-F238E27FC236}">
                <a16:creationId xmlns:a16="http://schemas.microsoft.com/office/drawing/2014/main" id="{C06A9A82-7955-5EB2-A82A-6A939D7EBF30}"/>
              </a:ext>
            </a:extLst>
          </p:cNvPr>
          <p:cNvSpPr/>
          <p:nvPr/>
        </p:nvSpPr>
        <p:spPr>
          <a:xfrm>
            <a:off x="8895177" y="3551603"/>
            <a:ext cx="660245" cy="195000"/>
          </a:xfrm>
          <a:prstGeom prst="roundRect">
            <a:avLst>
              <a:gd name="adj" fmla="val 20000"/>
            </a:avLst>
          </a:prstGeom>
          <a:solidFill>
            <a:srgbClr val="9A9A9A"/>
          </a:solidFill>
          <a:ln>
            <a:noFill/>
          </a:ln>
        </p:spPr>
        <p:txBody>
          <a:bodyPr/>
          <a:lstStyle/>
          <a:p>
            <a:pPr defTabSz="685800"/>
            <a:endParaRPr lang="en-US" sz="1350">
              <a:solidFill>
                <a:prstClr val="black"/>
              </a:solidFill>
              <a:latin typeface="Aptos" panose="020B0004020202020204" pitchFamily="34" charset="0"/>
            </a:endParaRPr>
          </a:p>
        </p:txBody>
      </p:sp>
      <p:sp>
        <p:nvSpPr>
          <p:cNvPr id="152" name="Label6">
            <a:extLst>
              <a:ext uri="{FF2B5EF4-FFF2-40B4-BE49-F238E27FC236}">
                <a16:creationId xmlns:a16="http://schemas.microsoft.com/office/drawing/2014/main" id="{21034272-B8DF-6E18-3838-EF456DAD3A2D}"/>
              </a:ext>
            </a:extLst>
          </p:cNvPr>
          <p:cNvSpPr/>
          <p:nvPr/>
        </p:nvSpPr>
        <p:spPr>
          <a:xfrm>
            <a:off x="10353501" y="3576065"/>
            <a:ext cx="1727100" cy="262500"/>
          </a:xfrm>
          <a:prstGeom prst="rect">
            <a:avLst/>
          </a:prstGeom>
          <a:noFill/>
          <a:ln/>
        </p:spPr>
        <p:txBody>
          <a:bodyPr wrap="square" lIns="0" tIns="0" rIns="0" bIns="0" rtlCol="0" anchor="ctr"/>
          <a:lstStyle/>
          <a:p>
            <a:pPr defTabSz="685800"/>
            <a:r>
              <a:rPr lang="it-IT" sz="1350" b="1" dirty="0">
                <a:solidFill>
                  <a:srgbClr val="1A1A1A"/>
                </a:solidFill>
                <a:latin typeface="Aptos" panose="020B0004020202020204" pitchFamily="34" charset="0"/>
                <a:ea typeface="Calibri" pitchFamily="34" charset="-122"/>
                <a:cs typeface="Calibri" pitchFamily="34" charset="-120"/>
              </a:rPr>
              <a:t>Altre </a:t>
            </a:r>
            <a:r>
              <a:rPr lang="it-IT" sz="1050" b="1" dirty="0">
                <a:solidFill>
                  <a:srgbClr val="1A1A1A"/>
                </a:solidFill>
                <a:latin typeface="Aptos" panose="020B0004020202020204" pitchFamily="34" charset="0"/>
                <a:ea typeface="Calibri" pitchFamily="34" charset="-122"/>
                <a:cs typeface="Calibri" pitchFamily="34" charset="-120"/>
              </a:rPr>
              <a:t>(Lucca, Arezzo, Siena, Massa) </a:t>
            </a:r>
            <a:r>
              <a:rPr lang="it-IT" sz="1350" dirty="0">
                <a:solidFill>
                  <a:srgbClr val="6B6B6B"/>
                </a:solidFill>
                <a:latin typeface="Aptos" panose="020B0004020202020204" pitchFamily="34" charset="0"/>
                <a:ea typeface="Calibri" pitchFamily="34" charset="-122"/>
                <a:cs typeface="Calibri" pitchFamily="34" charset="-120"/>
              </a:rPr>
              <a:t>17,9%</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ext 0"/>
          <p:cNvSpPr/>
          <p:nvPr/>
        </p:nvSpPr>
        <p:spPr>
          <a:xfrm>
            <a:off x="566928" y="329184"/>
            <a:ext cx="11064240" cy="502920"/>
          </a:xfrm>
          <a:prstGeom prst="rect">
            <a:avLst/>
          </a:prstGeom>
          <a:noFill/>
          <a:ln/>
        </p:spPr>
        <p:txBody>
          <a:bodyPr wrap="square" lIns="0" tIns="0" rIns="0" bIns="0" rtlCol="0" anchor="ctr"/>
          <a:lstStyle/>
          <a:p>
            <a:pPr defTabSz="914378"/>
            <a:r>
              <a:rPr lang="en-US" sz="3000" b="1" dirty="0">
                <a:solidFill>
                  <a:srgbClr val="14181C"/>
                </a:solidFill>
                <a:latin typeface="Aptos" panose="020B0004020202020204" pitchFamily="34" charset="0"/>
                <a:ea typeface="Calibri" pitchFamily="34" charset="-122"/>
                <a:cs typeface="Calibri" pitchFamily="34" charset="-120"/>
              </a:rPr>
              <a:t>Carriere stabili, crescita </a:t>
            </a:r>
            <a:r>
              <a:rPr lang="en-US" sz="3000" b="1" dirty="0" err="1">
                <a:solidFill>
                  <a:srgbClr val="14181C"/>
                </a:solidFill>
                <a:latin typeface="Aptos" panose="020B0004020202020204" pitchFamily="34" charset="0"/>
                <a:ea typeface="Calibri" pitchFamily="34" charset="-122"/>
                <a:cs typeface="Calibri" pitchFamily="34" charset="-120"/>
              </a:rPr>
              <a:t>riconosciuta</a:t>
            </a:r>
            <a:r>
              <a:rPr lang="en-US" sz="3000" b="1" dirty="0">
                <a:solidFill>
                  <a:srgbClr val="14181C"/>
                </a:solidFill>
                <a:latin typeface="Aptos" panose="020B0004020202020204" pitchFamily="34" charset="0"/>
                <a:ea typeface="Calibri" pitchFamily="34" charset="-122"/>
                <a:cs typeface="Calibri" pitchFamily="34" charset="-120"/>
              </a:rPr>
              <a:t> —non </a:t>
            </a:r>
            <a:r>
              <a:rPr lang="en-US" sz="3000" b="1" dirty="0" err="1">
                <a:solidFill>
                  <a:srgbClr val="14181C"/>
                </a:solidFill>
                <a:latin typeface="Aptos" panose="020B0004020202020204" pitchFamily="34" charset="0"/>
                <a:ea typeface="Calibri" pitchFamily="34" charset="-122"/>
                <a:cs typeface="Calibri" pitchFamily="34" charset="-120"/>
              </a:rPr>
              <a:t>pagata</a:t>
            </a:r>
            <a:r>
              <a:rPr lang="en-US" sz="3000" b="1" dirty="0">
                <a:solidFill>
                  <a:srgbClr val="14181C"/>
                </a:solidFill>
                <a:latin typeface="Aptos" panose="020B0004020202020204" pitchFamily="34" charset="0"/>
                <a:ea typeface="Calibri" pitchFamily="34" charset="-122"/>
                <a:cs typeface="Calibri" pitchFamily="34" charset="-120"/>
              </a:rPr>
              <a:t> </a:t>
            </a:r>
            <a:r>
              <a:rPr lang="en-US" sz="3000" b="1" dirty="0" err="1">
                <a:solidFill>
                  <a:srgbClr val="14181C"/>
                </a:solidFill>
                <a:latin typeface="Aptos" panose="020B0004020202020204" pitchFamily="34" charset="0"/>
                <a:ea typeface="Calibri" pitchFamily="34" charset="-122"/>
                <a:cs typeface="Calibri" pitchFamily="34" charset="-120"/>
              </a:rPr>
              <a:t>abbastanza</a:t>
            </a:r>
            <a:endParaRPr lang="en-US" sz="3000" dirty="0">
              <a:solidFill>
                <a:prstClr val="black"/>
              </a:solidFill>
              <a:latin typeface="Aptos" panose="020B0004020202020204" pitchFamily="34" charset="0"/>
            </a:endParaRPr>
          </a:p>
        </p:txBody>
      </p:sp>
      <p:sp>
        <p:nvSpPr>
          <p:cNvPr id="3" name="Text 1"/>
          <p:cNvSpPr/>
          <p:nvPr/>
        </p:nvSpPr>
        <p:spPr>
          <a:xfrm>
            <a:off x="566928" y="896112"/>
            <a:ext cx="11064240" cy="457200"/>
          </a:xfrm>
          <a:prstGeom prst="rect">
            <a:avLst/>
          </a:prstGeom>
          <a:noFill/>
          <a:ln/>
        </p:spPr>
        <p:txBody>
          <a:bodyPr wrap="square" lIns="0" tIns="0" rIns="0" bIns="0" rtlCol="0" anchor="ctr"/>
          <a:lstStyle/>
          <a:p>
            <a:pPr defTabSz="914378">
              <a:lnSpc>
                <a:spcPts val="1700"/>
              </a:lnSpc>
            </a:pPr>
            <a:r>
              <a:rPr lang="en-US" sz="1300" dirty="0">
                <a:solidFill>
                  <a:srgbClr val="6B7A87"/>
                </a:solidFill>
                <a:latin typeface="Aptos" panose="020B0004020202020204" pitchFamily="34" charset="0"/>
                <a:ea typeface="Calibri" pitchFamily="34" charset="-122"/>
                <a:cs typeface="Calibri" pitchFamily="34" charset="-120"/>
              </a:rPr>
              <a:t>Un campione di ex dipendenti che giudica positivamente il proprio percorso professionale, ma non il suo esito economico. </a:t>
            </a:r>
            <a:endParaRPr lang="en-US" sz="1300" dirty="0">
              <a:solidFill>
                <a:prstClr val="black"/>
              </a:solidFill>
              <a:latin typeface="Aptos" panose="020B0004020202020204" pitchFamily="34" charset="0"/>
            </a:endParaRPr>
          </a:p>
        </p:txBody>
      </p:sp>
      <p:sp>
        <p:nvSpPr>
          <p:cNvPr id="4" name="Text 2"/>
          <p:cNvSpPr/>
          <p:nvPr/>
        </p:nvSpPr>
        <p:spPr>
          <a:xfrm>
            <a:off x="566928" y="1572768"/>
            <a:ext cx="5120640" cy="237744"/>
          </a:xfrm>
          <a:prstGeom prst="rect">
            <a:avLst/>
          </a:prstGeom>
          <a:noFill/>
          <a:ln/>
        </p:spPr>
        <p:txBody>
          <a:bodyPr wrap="square" lIns="0" tIns="0" rIns="0" bIns="0" rtlCol="0" anchor="ctr"/>
          <a:lstStyle/>
          <a:p>
            <a:pPr defTabSz="914378"/>
            <a:r>
              <a:rPr lang="en-US" sz="1500" b="1" kern="0" spc="140" dirty="0">
                <a:solidFill>
                  <a:srgbClr val="A30D22"/>
                </a:solidFill>
                <a:latin typeface="Aptos" panose="020B0004020202020204" pitchFamily="34" charset="0"/>
                <a:ea typeface="Calibri" pitchFamily="34" charset="-122"/>
                <a:cs typeface="Calibri" pitchFamily="34" charset="-120"/>
              </a:rPr>
              <a:t>CONDIZIONE PRIMA DELLA PENSIONE</a:t>
            </a:r>
            <a:endParaRPr lang="en-US" sz="1500" dirty="0">
              <a:solidFill>
                <a:prstClr val="black"/>
              </a:solidFill>
              <a:latin typeface="Aptos" panose="020B0004020202020204" pitchFamily="34" charset="0"/>
            </a:endParaRPr>
          </a:p>
        </p:txBody>
      </p:sp>
      <p:sp>
        <p:nvSpPr>
          <p:cNvPr id="5" name="Text 3"/>
          <p:cNvSpPr/>
          <p:nvPr/>
        </p:nvSpPr>
        <p:spPr>
          <a:xfrm>
            <a:off x="566928" y="1847088"/>
            <a:ext cx="1572768" cy="301752"/>
          </a:xfrm>
          <a:prstGeom prst="rect">
            <a:avLst/>
          </a:prstGeom>
          <a:noFill/>
          <a:ln/>
        </p:spPr>
        <p:txBody>
          <a:bodyPr wrap="square" lIns="0" tIns="0" rIns="0" bIns="0" rtlCol="0" anchor="ctr"/>
          <a:lstStyle/>
          <a:p>
            <a:pPr algn="r" defTabSz="914378"/>
            <a:r>
              <a:rPr lang="en-US" sz="1100" b="1" dirty="0">
                <a:solidFill>
                  <a:srgbClr val="14181C"/>
                </a:solidFill>
                <a:latin typeface="Aptos" panose="020B0004020202020204" pitchFamily="34" charset="0"/>
                <a:ea typeface="Calibri" pitchFamily="34" charset="-122"/>
                <a:cs typeface="Calibri" pitchFamily="34" charset="-120"/>
              </a:rPr>
              <a:t>Dipendente privato</a:t>
            </a:r>
            <a:endParaRPr lang="en-US" sz="1100" dirty="0">
              <a:solidFill>
                <a:prstClr val="black"/>
              </a:solidFill>
              <a:latin typeface="Aptos" panose="020B0004020202020204" pitchFamily="34" charset="0"/>
            </a:endParaRPr>
          </a:p>
        </p:txBody>
      </p:sp>
      <p:sp>
        <p:nvSpPr>
          <p:cNvPr id="6" name="Shape 4"/>
          <p:cNvSpPr/>
          <p:nvPr/>
        </p:nvSpPr>
        <p:spPr>
          <a:xfrm>
            <a:off x="2258568" y="1917954"/>
            <a:ext cx="2377440" cy="160020"/>
          </a:xfrm>
          <a:prstGeom prst="roundRect">
            <a:avLst>
              <a:gd name="adj" fmla="val 48571"/>
            </a:avLst>
          </a:prstGeom>
          <a:solidFill>
            <a:srgbClr val="ECEEF0"/>
          </a:solidFill>
          <a:ln/>
        </p:spPr>
        <p:txBody>
          <a:bodyPr/>
          <a:lstStyle/>
          <a:p>
            <a:pPr defTabSz="914378"/>
            <a:endParaRPr lang="en-US">
              <a:solidFill>
                <a:prstClr val="black"/>
              </a:solidFill>
              <a:latin typeface="Aptos" panose="020B0004020202020204" pitchFamily="34" charset="0"/>
            </a:endParaRPr>
          </a:p>
        </p:txBody>
      </p:sp>
      <p:sp>
        <p:nvSpPr>
          <p:cNvPr id="7" name="Shape 5"/>
          <p:cNvSpPr/>
          <p:nvPr/>
        </p:nvSpPr>
        <p:spPr>
          <a:xfrm>
            <a:off x="2258568" y="1917954"/>
            <a:ext cx="2377440" cy="160020"/>
          </a:xfrm>
          <a:prstGeom prst="roundRect">
            <a:avLst>
              <a:gd name="adj" fmla="val 48571"/>
            </a:avLst>
          </a:prstGeom>
          <a:solidFill>
            <a:srgbClr val="A30D22"/>
          </a:solidFill>
          <a:ln/>
        </p:spPr>
        <p:txBody>
          <a:bodyPr/>
          <a:lstStyle/>
          <a:p>
            <a:pPr defTabSz="914378"/>
            <a:endParaRPr lang="en-US">
              <a:solidFill>
                <a:prstClr val="black"/>
              </a:solidFill>
              <a:latin typeface="Aptos" panose="020B0004020202020204" pitchFamily="34" charset="0"/>
            </a:endParaRPr>
          </a:p>
        </p:txBody>
      </p:sp>
      <p:sp>
        <p:nvSpPr>
          <p:cNvPr id="8" name="Text 6"/>
          <p:cNvSpPr/>
          <p:nvPr/>
        </p:nvSpPr>
        <p:spPr>
          <a:xfrm>
            <a:off x="4754880" y="1847088"/>
            <a:ext cx="731520" cy="301752"/>
          </a:xfrm>
          <a:prstGeom prst="rect">
            <a:avLst/>
          </a:prstGeom>
          <a:noFill/>
          <a:ln/>
        </p:spPr>
        <p:txBody>
          <a:bodyPr wrap="square" lIns="0" tIns="0" rIns="0" bIns="0" rtlCol="0" anchor="ctr"/>
          <a:lstStyle/>
          <a:p>
            <a:pPr defTabSz="914378"/>
            <a:r>
              <a:rPr lang="en-US" sz="1100" b="1" dirty="0">
                <a:solidFill>
                  <a:srgbClr val="14181C"/>
                </a:solidFill>
                <a:latin typeface="Aptos" panose="020B0004020202020204" pitchFamily="34" charset="0"/>
                <a:ea typeface="Calibri" pitchFamily="34" charset="-122"/>
                <a:cs typeface="Calibri" pitchFamily="34" charset="-120"/>
              </a:rPr>
              <a:t>53,4%</a:t>
            </a:r>
            <a:endParaRPr lang="en-US" sz="1100" dirty="0">
              <a:solidFill>
                <a:prstClr val="black"/>
              </a:solidFill>
              <a:latin typeface="Aptos" panose="020B0004020202020204" pitchFamily="34" charset="0"/>
            </a:endParaRPr>
          </a:p>
        </p:txBody>
      </p:sp>
      <p:sp>
        <p:nvSpPr>
          <p:cNvPr id="9" name="Text 7"/>
          <p:cNvSpPr/>
          <p:nvPr/>
        </p:nvSpPr>
        <p:spPr>
          <a:xfrm>
            <a:off x="566928" y="2148840"/>
            <a:ext cx="1572768" cy="301752"/>
          </a:xfrm>
          <a:prstGeom prst="rect">
            <a:avLst/>
          </a:prstGeom>
          <a:noFill/>
          <a:ln/>
        </p:spPr>
        <p:txBody>
          <a:bodyPr wrap="square" lIns="0" tIns="0" rIns="0" bIns="0" rtlCol="0" anchor="ctr"/>
          <a:lstStyle/>
          <a:p>
            <a:pPr algn="r" defTabSz="914378"/>
            <a:r>
              <a:rPr lang="en-US" sz="1100" b="1" dirty="0">
                <a:solidFill>
                  <a:srgbClr val="14181C"/>
                </a:solidFill>
                <a:latin typeface="Aptos" panose="020B0004020202020204" pitchFamily="34" charset="0"/>
                <a:ea typeface="Calibri" pitchFamily="34" charset="-122"/>
                <a:cs typeface="Calibri" pitchFamily="34" charset="-120"/>
              </a:rPr>
              <a:t>Dipendente pubblico</a:t>
            </a:r>
            <a:endParaRPr lang="en-US" sz="1100" dirty="0">
              <a:solidFill>
                <a:prstClr val="black"/>
              </a:solidFill>
              <a:latin typeface="Aptos" panose="020B0004020202020204" pitchFamily="34" charset="0"/>
            </a:endParaRPr>
          </a:p>
        </p:txBody>
      </p:sp>
      <p:sp>
        <p:nvSpPr>
          <p:cNvPr id="10" name="Shape 8"/>
          <p:cNvSpPr/>
          <p:nvPr/>
        </p:nvSpPr>
        <p:spPr>
          <a:xfrm>
            <a:off x="2258568" y="2219706"/>
            <a:ext cx="2377440" cy="160020"/>
          </a:xfrm>
          <a:prstGeom prst="roundRect">
            <a:avLst>
              <a:gd name="adj" fmla="val 48571"/>
            </a:avLst>
          </a:prstGeom>
          <a:solidFill>
            <a:srgbClr val="ECEEF0"/>
          </a:solidFill>
          <a:ln/>
        </p:spPr>
        <p:txBody>
          <a:bodyPr/>
          <a:lstStyle/>
          <a:p>
            <a:pPr defTabSz="914378"/>
            <a:endParaRPr lang="en-US">
              <a:solidFill>
                <a:prstClr val="black"/>
              </a:solidFill>
              <a:latin typeface="Aptos" panose="020B0004020202020204" pitchFamily="34" charset="0"/>
            </a:endParaRPr>
          </a:p>
        </p:txBody>
      </p:sp>
      <p:sp>
        <p:nvSpPr>
          <p:cNvPr id="11" name="Shape 9"/>
          <p:cNvSpPr/>
          <p:nvPr/>
        </p:nvSpPr>
        <p:spPr>
          <a:xfrm>
            <a:off x="2258569" y="2219706"/>
            <a:ext cx="1522965" cy="160020"/>
          </a:xfrm>
          <a:prstGeom prst="roundRect">
            <a:avLst>
              <a:gd name="adj" fmla="val 48571"/>
            </a:avLst>
          </a:prstGeom>
          <a:solidFill>
            <a:srgbClr val="A30D22"/>
          </a:solidFill>
          <a:ln/>
        </p:spPr>
        <p:txBody>
          <a:bodyPr/>
          <a:lstStyle/>
          <a:p>
            <a:pPr defTabSz="914378"/>
            <a:endParaRPr lang="en-US">
              <a:solidFill>
                <a:prstClr val="black"/>
              </a:solidFill>
              <a:latin typeface="Aptos" panose="020B0004020202020204" pitchFamily="34" charset="0"/>
            </a:endParaRPr>
          </a:p>
        </p:txBody>
      </p:sp>
      <p:sp>
        <p:nvSpPr>
          <p:cNvPr id="12" name="Text 10"/>
          <p:cNvSpPr/>
          <p:nvPr/>
        </p:nvSpPr>
        <p:spPr>
          <a:xfrm>
            <a:off x="4754880" y="2148840"/>
            <a:ext cx="731520" cy="301752"/>
          </a:xfrm>
          <a:prstGeom prst="rect">
            <a:avLst/>
          </a:prstGeom>
          <a:noFill/>
          <a:ln/>
        </p:spPr>
        <p:txBody>
          <a:bodyPr wrap="square" lIns="0" tIns="0" rIns="0" bIns="0" rtlCol="0" anchor="ctr"/>
          <a:lstStyle/>
          <a:p>
            <a:pPr defTabSz="914378"/>
            <a:r>
              <a:rPr lang="en-US" sz="1100" b="1" dirty="0">
                <a:solidFill>
                  <a:srgbClr val="14181C"/>
                </a:solidFill>
                <a:latin typeface="Aptos" panose="020B0004020202020204" pitchFamily="34" charset="0"/>
                <a:ea typeface="Calibri" pitchFamily="34" charset="-122"/>
                <a:cs typeface="Calibri" pitchFamily="34" charset="-120"/>
              </a:rPr>
              <a:t>34,2%</a:t>
            </a:r>
            <a:endParaRPr lang="en-US" sz="1100" dirty="0">
              <a:solidFill>
                <a:prstClr val="black"/>
              </a:solidFill>
              <a:latin typeface="Aptos" panose="020B0004020202020204" pitchFamily="34" charset="0"/>
            </a:endParaRPr>
          </a:p>
        </p:txBody>
      </p:sp>
      <p:sp>
        <p:nvSpPr>
          <p:cNvPr id="13" name="Text 11"/>
          <p:cNvSpPr/>
          <p:nvPr/>
        </p:nvSpPr>
        <p:spPr>
          <a:xfrm>
            <a:off x="566928" y="2450592"/>
            <a:ext cx="1572768" cy="301752"/>
          </a:xfrm>
          <a:prstGeom prst="rect">
            <a:avLst/>
          </a:prstGeom>
          <a:noFill/>
          <a:ln/>
        </p:spPr>
        <p:txBody>
          <a:bodyPr wrap="square" lIns="0" tIns="0" rIns="0" bIns="0" rtlCol="0" anchor="ctr"/>
          <a:lstStyle/>
          <a:p>
            <a:pPr algn="r" defTabSz="914378"/>
            <a:r>
              <a:rPr lang="en-US" sz="1100" b="1" dirty="0">
                <a:solidFill>
                  <a:srgbClr val="14181C"/>
                </a:solidFill>
                <a:latin typeface="Aptos" panose="020B0004020202020204" pitchFamily="34" charset="0"/>
                <a:ea typeface="Calibri" pitchFamily="34" charset="-122"/>
                <a:cs typeface="Calibri" pitchFamily="34" charset="-120"/>
              </a:rPr>
              <a:t>Autonomi e imprese</a:t>
            </a:r>
            <a:endParaRPr lang="en-US" sz="1100" dirty="0">
              <a:solidFill>
                <a:prstClr val="black"/>
              </a:solidFill>
              <a:latin typeface="Aptos" panose="020B0004020202020204" pitchFamily="34" charset="0"/>
            </a:endParaRPr>
          </a:p>
        </p:txBody>
      </p:sp>
      <p:sp>
        <p:nvSpPr>
          <p:cNvPr id="14" name="Shape 12"/>
          <p:cNvSpPr/>
          <p:nvPr/>
        </p:nvSpPr>
        <p:spPr>
          <a:xfrm>
            <a:off x="2258568" y="2521458"/>
            <a:ext cx="2377440" cy="160020"/>
          </a:xfrm>
          <a:prstGeom prst="roundRect">
            <a:avLst>
              <a:gd name="adj" fmla="val 48571"/>
            </a:avLst>
          </a:prstGeom>
          <a:solidFill>
            <a:srgbClr val="ECEEF0"/>
          </a:solidFill>
          <a:ln/>
        </p:spPr>
        <p:txBody>
          <a:bodyPr/>
          <a:lstStyle/>
          <a:p>
            <a:pPr defTabSz="914378"/>
            <a:endParaRPr lang="en-US">
              <a:solidFill>
                <a:prstClr val="black"/>
              </a:solidFill>
              <a:latin typeface="Aptos" panose="020B0004020202020204" pitchFamily="34" charset="0"/>
            </a:endParaRPr>
          </a:p>
        </p:txBody>
      </p:sp>
      <p:sp>
        <p:nvSpPr>
          <p:cNvPr id="15" name="Shape 13"/>
          <p:cNvSpPr/>
          <p:nvPr/>
        </p:nvSpPr>
        <p:spPr>
          <a:xfrm>
            <a:off x="2258569" y="2521458"/>
            <a:ext cx="259676" cy="160020"/>
          </a:xfrm>
          <a:prstGeom prst="roundRect">
            <a:avLst>
              <a:gd name="adj" fmla="val 48571"/>
            </a:avLst>
          </a:prstGeom>
          <a:solidFill>
            <a:srgbClr val="A30D22"/>
          </a:solidFill>
          <a:ln/>
        </p:spPr>
        <p:txBody>
          <a:bodyPr/>
          <a:lstStyle/>
          <a:p>
            <a:pPr defTabSz="914378"/>
            <a:endParaRPr lang="en-US">
              <a:solidFill>
                <a:prstClr val="black"/>
              </a:solidFill>
              <a:latin typeface="Aptos" panose="020B0004020202020204" pitchFamily="34" charset="0"/>
            </a:endParaRPr>
          </a:p>
        </p:txBody>
      </p:sp>
      <p:sp>
        <p:nvSpPr>
          <p:cNvPr id="16" name="Text 14"/>
          <p:cNvSpPr/>
          <p:nvPr/>
        </p:nvSpPr>
        <p:spPr>
          <a:xfrm>
            <a:off x="4754880" y="2450592"/>
            <a:ext cx="731520" cy="301752"/>
          </a:xfrm>
          <a:prstGeom prst="rect">
            <a:avLst/>
          </a:prstGeom>
          <a:noFill/>
          <a:ln/>
        </p:spPr>
        <p:txBody>
          <a:bodyPr wrap="square" lIns="0" tIns="0" rIns="0" bIns="0" rtlCol="0" anchor="ctr"/>
          <a:lstStyle/>
          <a:p>
            <a:pPr defTabSz="914378"/>
            <a:r>
              <a:rPr lang="en-US" sz="1100" b="1" dirty="0">
                <a:solidFill>
                  <a:srgbClr val="14181C"/>
                </a:solidFill>
                <a:latin typeface="Aptos" panose="020B0004020202020204" pitchFamily="34" charset="0"/>
                <a:ea typeface="Calibri" pitchFamily="34" charset="-122"/>
                <a:cs typeface="Calibri" pitchFamily="34" charset="-120"/>
              </a:rPr>
              <a:t>5,8%</a:t>
            </a:r>
            <a:endParaRPr lang="en-US" sz="1100" dirty="0">
              <a:solidFill>
                <a:prstClr val="black"/>
              </a:solidFill>
              <a:latin typeface="Aptos" panose="020B0004020202020204" pitchFamily="34" charset="0"/>
            </a:endParaRPr>
          </a:p>
        </p:txBody>
      </p:sp>
      <p:sp>
        <p:nvSpPr>
          <p:cNvPr id="17" name="Text 15"/>
          <p:cNvSpPr/>
          <p:nvPr/>
        </p:nvSpPr>
        <p:spPr>
          <a:xfrm>
            <a:off x="566928" y="2752344"/>
            <a:ext cx="1572768" cy="301752"/>
          </a:xfrm>
          <a:prstGeom prst="rect">
            <a:avLst/>
          </a:prstGeom>
          <a:noFill/>
          <a:ln/>
        </p:spPr>
        <p:txBody>
          <a:bodyPr wrap="square" lIns="0" tIns="0" rIns="0" bIns="0" rtlCol="0" anchor="ctr"/>
          <a:lstStyle/>
          <a:p>
            <a:pPr algn="r" defTabSz="914378"/>
            <a:r>
              <a:rPr lang="en-US" sz="1100" dirty="0">
                <a:solidFill>
                  <a:srgbClr val="6B7A87"/>
                </a:solidFill>
                <a:latin typeface="Aptos" panose="020B0004020202020204" pitchFamily="34" charset="0"/>
                <a:ea typeface="Calibri" pitchFamily="34" charset="-122"/>
                <a:cs typeface="Calibri" pitchFamily="34" charset="-120"/>
              </a:rPr>
              <a:t>Socio di coop.</a:t>
            </a:r>
            <a:endParaRPr lang="en-US" sz="1100" dirty="0">
              <a:solidFill>
                <a:prstClr val="black"/>
              </a:solidFill>
              <a:latin typeface="Aptos" panose="020B0004020202020204" pitchFamily="34" charset="0"/>
            </a:endParaRPr>
          </a:p>
        </p:txBody>
      </p:sp>
      <p:sp>
        <p:nvSpPr>
          <p:cNvPr id="18" name="Shape 16"/>
          <p:cNvSpPr/>
          <p:nvPr/>
        </p:nvSpPr>
        <p:spPr>
          <a:xfrm>
            <a:off x="2258568" y="2823210"/>
            <a:ext cx="2377440" cy="160020"/>
          </a:xfrm>
          <a:prstGeom prst="roundRect">
            <a:avLst>
              <a:gd name="adj" fmla="val 48571"/>
            </a:avLst>
          </a:prstGeom>
          <a:solidFill>
            <a:srgbClr val="ECEEF0"/>
          </a:solidFill>
          <a:ln/>
        </p:spPr>
        <p:txBody>
          <a:bodyPr/>
          <a:lstStyle/>
          <a:p>
            <a:pPr defTabSz="914378"/>
            <a:endParaRPr lang="en-US">
              <a:solidFill>
                <a:prstClr val="black"/>
              </a:solidFill>
              <a:latin typeface="Aptos" panose="020B0004020202020204" pitchFamily="34" charset="0"/>
            </a:endParaRPr>
          </a:p>
        </p:txBody>
      </p:sp>
      <p:sp>
        <p:nvSpPr>
          <p:cNvPr id="19" name="Shape 17"/>
          <p:cNvSpPr/>
          <p:nvPr/>
        </p:nvSpPr>
        <p:spPr>
          <a:xfrm>
            <a:off x="2258569" y="2823210"/>
            <a:ext cx="96501" cy="160020"/>
          </a:xfrm>
          <a:prstGeom prst="roundRect">
            <a:avLst>
              <a:gd name="adj" fmla="val 80542"/>
            </a:avLst>
          </a:prstGeom>
          <a:solidFill>
            <a:srgbClr val="A9B2B9"/>
          </a:solidFill>
          <a:ln/>
        </p:spPr>
        <p:txBody>
          <a:bodyPr/>
          <a:lstStyle/>
          <a:p>
            <a:pPr defTabSz="914378"/>
            <a:endParaRPr lang="en-US">
              <a:solidFill>
                <a:prstClr val="black"/>
              </a:solidFill>
              <a:latin typeface="Aptos" panose="020B0004020202020204" pitchFamily="34" charset="0"/>
            </a:endParaRPr>
          </a:p>
        </p:txBody>
      </p:sp>
      <p:sp>
        <p:nvSpPr>
          <p:cNvPr id="20" name="Text 18"/>
          <p:cNvSpPr/>
          <p:nvPr/>
        </p:nvSpPr>
        <p:spPr>
          <a:xfrm>
            <a:off x="4754880" y="2752344"/>
            <a:ext cx="731520" cy="301752"/>
          </a:xfrm>
          <a:prstGeom prst="rect">
            <a:avLst/>
          </a:prstGeom>
          <a:noFill/>
          <a:ln/>
        </p:spPr>
        <p:txBody>
          <a:bodyPr wrap="square" lIns="0" tIns="0" rIns="0" bIns="0" rtlCol="0" anchor="ctr"/>
          <a:lstStyle/>
          <a:p>
            <a:pPr defTabSz="914378"/>
            <a:r>
              <a:rPr lang="en-US" sz="1100" b="1" dirty="0">
                <a:solidFill>
                  <a:srgbClr val="14181C"/>
                </a:solidFill>
                <a:latin typeface="Aptos" panose="020B0004020202020204" pitchFamily="34" charset="0"/>
                <a:ea typeface="Calibri" pitchFamily="34" charset="-122"/>
                <a:cs typeface="Calibri" pitchFamily="34" charset="-120"/>
              </a:rPr>
              <a:t>2,2%</a:t>
            </a:r>
            <a:endParaRPr lang="en-US" sz="1100" dirty="0">
              <a:solidFill>
                <a:prstClr val="black"/>
              </a:solidFill>
              <a:latin typeface="Aptos" panose="020B0004020202020204" pitchFamily="34" charset="0"/>
            </a:endParaRPr>
          </a:p>
        </p:txBody>
      </p:sp>
      <p:sp>
        <p:nvSpPr>
          <p:cNvPr id="21" name="Text 19"/>
          <p:cNvSpPr/>
          <p:nvPr/>
        </p:nvSpPr>
        <p:spPr>
          <a:xfrm>
            <a:off x="566928" y="3054096"/>
            <a:ext cx="1572768" cy="301752"/>
          </a:xfrm>
          <a:prstGeom prst="rect">
            <a:avLst/>
          </a:prstGeom>
          <a:noFill/>
          <a:ln/>
        </p:spPr>
        <p:txBody>
          <a:bodyPr wrap="square" lIns="0" tIns="0" rIns="0" bIns="0" rtlCol="0" anchor="ctr"/>
          <a:lstStyle/>
          <a:p>
            <a:pPr algn="r" defTabSz="914378"/>
            <a:r>
              <a:rPr lang="en-US" sz="1100" dirty="0">
                <a:solidFill>
                  <a:srgbClr val="6B7A87"/>
                </a:solidFill>
                <a:latin typeface="Aptos" panose="020B0004020202020204" pitchFamily="34" charset="0"/>
                <a:ea typeface="Calibri" pitchFamily="34" charset="-122"/>
                <a:cs typeface="Calibri" pitchFamily="34" charset="-120"/>
              </a:rPr>
              <a:t>Altro</a:t>
            </a:r>
            <a:endParaRPr lang="en-US" sz="1100" dirty="0">
              <a:solidFill>
                <a:prstClr val="black"/>
              </a:solidFill>
              <a:latin typeface="Aptos" panose="020B0004020202020204" pitchFamily="34" charset="0"/>
            </a:endParaRPr>
          </a:p>
        </p:txBody>
      </p:sp>
      <p:sp>
        <p:nvSpPr>
          <p:cNvPr id="22" name="Shape 20"/>
          <p:cNvSpPr/>
          <p:nvPr/>
        </p:nvSpPr>
        <p:spPr>
          <a:xfrm>
            <a:off x="2258568" y="3124962"/>
            <a:ext cx="2377440" cy="160020"/>
          </a:xfrm>
          <a:prstGeom prst="roundRect">
            <a:avLst>
              <a:gd name="adj" fmla="val 48571"/>
            </a:avLst>
          </a:prstGeom>
          <a:solidFill>
            <a:srgbClr val="ECEEF0"/>
          </a:solidFill>
          <a:ln/>
        </p:spPr>
        <p:txBody>
          <a:bodyPr/>
          <a:lstStyle/>
          <a:p>
            <a:pPr defTabSz="914378"/>
            <a:endParaRPr lang="en-US">
              <a:solidFill>
                <a:prstClr val="black"/>
              </a:solidFill>
              <a:latin typeface="Aptos" panose="020B0004020202020204" pitchFamily="34" charset="0"/>
            </a:endParaRPr>
          </a:p>
        </p:txBody>
      </p:sp>
      <p:sp>
        <p:nvSpPr>
          <p:cNvPr id="23" name="Shape 21"/>
          <p:cNvSpPr/>
          <p:nvPr/>
        </p:nvSpPr>
        <p:spPr>
          <a:xfrm>
            <a:off x="2258568" y="3124962"/>
            <a:ext cx="196512" cy="160020"/>
          </a:xfrm>
          <a:prstGeom prst="roundRect">
            <a:avLst>
              <a:gd name="adj" fmla="val 48571"/>
            </a:avLst>
          </a:prstGeom>
          <a:solidFill>
            <a:srgbClr val="A9B2B9"/>
          </a:solidFill>
          <a:ln/>
        </p:spPr>
        <p:txBody>
          <a:bodyPr/>
          <a:lstStyle/>
          <a:p>
            <a:pPr defTabSz="914378"/>
            <a:endParaRPr lang="en-US">
              <a:solidFill>
                <a:prstClr val="black"/>
              </a:solidFill>
              <a:latin typeface="Aptos" panose="020B0004020202020204" pitchFamily="34" charset="0"/>
            </a:endParaRPr>
          </a:p>
        </p:txBody>
      </p:sp>
      <p:sp>
        <p:nvSpPr>
          <p:cNvPr id="24" name="Text 22"/>
          <p:cNvSpPr/>
          <p:nvPr/>
        </p:nvSpPr>
        <p:spPr>
          <a:xfrm>
            <a:off x="4754880" y="3054096"/>
            <a:ext cx="731520" cy="301752"/>
          </a:xfrm>
          <a:prstGeom prst="rect">
            <a:avLst/>
          </a:prstGeom>
          <a:noFill/>
          <a:ln/>
        </p:spPr>
        <p:txBody>
          <a:bodyPr wrap="square" lIns="0" tIns="0" rIns="0" bIns="0" rtlCol="0" anchor="ctr"/>
          <a:lstStyle/>
          <a:p>
            <a:pPr defTabSz="914378"/>
            <a:r>
              <a:rPr lang="en-US" sz="1100" b="1" dirty="0">
                <a:solidFill>
                  <a:srgbClr val="14181C"/>
                </a:solidFill>
                <a:latin typeface="Aptos" panose="020B0004020202020204" pitchFamily="34" charset="0"/>
                <a:ea typeface="Calibri" pitchFamily="34" charset="-122"/>
                <a:cs typeface="Calibri" pitchFamily="34" charset="-120"/>
              </a:rPr>
              <a:t>4,4%</a:t>
            </a:r>
            <a:endParaRPr lang="en-US" sz="1100" dirty="0">
              <a:solidFill>
                <a:prstClr val="black"/>
              </a:solidFill>
              <a:latin typeface="Aptos" panose="020B0004020202020204" pitchFamily="34" charset="0"/>
            </a:endParaRPr>
          </a:p>
        </p:txBody>
      </p:sp>
      <p:sp>
        <p:nvSpPr>
          <p:cNvPr id="25" name="Text 23"/>
          <p:cNvSpPr/>
          <p:nvPr/>
        </p:nvSpPr>
        <p:spPr>
          <a:xfrm>
            <a:off x="566928" y="3493008"/>
            <a:ext cx="5120640" cy="237744"/>
          </a:xfrm>
          <a:prstGeom prst="rect">
            <a:avLst/>
          </a:prstGeom>
          <a:noFill/>
          <a:ln/>
        </p:spPr>
        <p:txBody>
          <a:bodyPr wrap="square" lIns="0" tIns="0" rIns="0" bIns="0" rtlCol="0" anchor="ctr"/>
          <a:lstStyle/>
          <a:p>
            <a:pPr defTabSz="914378"/>
            <a:r>
              <a:rPr lang="en-US" sz="1500" b="1" kern="0" spc="140" dirty="0">
                <a:solidFill>
                  <a:srgbClr val="A30D22"/>
                </a:solidFill>
                <a:latin typeface="Aptos" panose="020B0004020202020204" pitchFamily="34" charset="0"/>
                <a:ea typeface="Calibri" pitchFamily="34" charset="-122"/>
                <a:cs typeface="Calibri" pitchFamily="34" charset="-120"/>
              </a:rPr>
              <a:t>IL RUOLO RICOPERTO</a:t>
            </a:r>
            <a:endParaRPr lang="en-US" sz="1500" dirty="0">
              <a:solidFill>
                <a:prstClr val="black"/>
              </a:solidFill>
              <a:latin typeface="Aptos" panose="020B0004020202020204" pitchFamily="34" charset="0"/>
            </a:endParaRPr>
          </a:p>
        </p:txBody>
      </p:sp>
      <p:sp>
        <p:nvSpPr>
          <p:cNvPr id="26" name="Text 24"/>
          <p:cNvSpPr/>
          <p:nvPr/>
        </p:nvSpPr>
        <p:spPr>
          <a:xfrm>
            <a:off x="566928" y="3767328"/>
            <a:ext cx="1572768" cy="301752"/>
          </a:xfrm>
          <a:prstGeom prst="rect">
            <a:avLst/>
          </a:prstGeom>
          <a:noFill/>
          <a:ln/>
        </p:spPr>
        <p:txBody>
          <a:bodyPr wrap="square" lIns="0" tIns="0" rIns="0" bIns="0" rtlCol="0" anchor="ctr"/>
          <a:lstStyle/>
          <a:p>
            <a:pPr algn="r" defTabSz="914378"/>
            <a:r>
              <a:rPr lang="en-US" sz="1100" b="1" dirty="0">
                <a:solidFill>
                  <a:srgbClr val="14181C"/>
                </a:solidFill>
                <a:latin typeface="Aptos" panose="020B0004020202020204" pitchFamily="34" charset="0"/>
                <a:ea typeface="Calibri" pitchFamily="34" charset="-122"/>
                <a:cs typeface="Calibri" pitchFamily="34" charset="-120"/>
              </a:rPr>
              <a:t>Impiegato esecutivo</a:t>
            </a:r>
            <a:endParaRPr lang="en-US" sz="1100" dirty="0">
              <a:solidFill>
                <a:prstClr val="black"/>
              </a:solidFill>
              <a:latin typeface="Aptos" panose="020B0004020202020204" pitchFamily="34" charset="0"/>
            </a:endParaRPr>
          </a:p>
        </p:txBody>
      </p:sp>
      <p:sp>
        <p:nvSpPr>
          <p:cNvPr id="27" name="Shape 25"/>
          <p:cNvSpPr/>
          <p:nvPr/>
        </p:nvSpPr>
        <p:spPr>
          <a:xfrm>
            <a:off x="2258568" y="3838194"/>
            <a:ext cx="2377440" cy="160020"/>
          </a:xfrm>
          <a:prstGeom prst="roundRect">
            <a:avLst>
              <a:gd name="adj" fmla="val 48571"/>
            </a:avLst>
          </a:prstGeom>
          <a:solidFill>
            <a:srgbClr val="ECEEF0"/>
          </a:solidFill>
          <a:ln/>
        </p:spPr>
        <p:txBody>
          <a:bodyPr/>
          <a:lstStyle/>
          <a:p>
            <a:pPr defTabSz="914378"/>
            <a:endParaRPr lang="en-US">
              <a:solidFill>
                <a:prstClr val="black"/>
              </a:solidFill>
              <a:latin typeface="Aptos" panose="020B0004020202020204" pitchFamily="34" charset="0"/>
            </a:endParaRPr>
          </a:p>
        </p:txBody>
      </p:sp>
      <p:sp>
        <p:nvSpPr>
          <p:cNvPr id="28" name="Shape 26"/>
          <p:cNvSpPr/>
          <p:nvPr/>
        </p:nvSpPr>
        <p:spPr>
          <a:xfrm>
            <a:off x="2258568" y="3838194"/>
            <a:ext cx="2377440" cy="160020"/>
          </a:xfrm>
          <a:prstGeom prst="roundRect">
            <a:avLst>
              <a:gd name="adj" fmla="val 48571"/>
            </a:avLst>
          </a:prstGeom>
          <a:solidFill>
            <a:srgbClr val="A30D22"/>
          </a:solidFill>
          <a:ln/>
        </p:spPr>
        <p:txBody>
          <a:bodyPr/>
          <a:lstStyle/>
          <a:p>
            <a:pPr defTabSz="914378"/>
            <a:endParaRPr lang="en-US">
              <a:solidFill>
                <a:prstClr val="black"/>
              </a:solidFill>
              <a:latin typeface="Aptos" panose="020B0004020202020204" pitchFamily="34" charset="0"/>
            </a:endParaRPr>
          </a:p>
        </p:txBody>
      </p:sp>
      <p:sp>
        <p:nvSpPr>
          <p:cNvPr id="29" name="Text 27"/>
          <p:cNvSpPr/>
          <p:nvPr/>
        </p:nvSpPr>
        <p:spPr>
          <a:xfrm>
            <a:off x="4754880" y="3767328"/>
            <a:ext cx="731520" cy="301752"/>
          </a:xfrm>
          <a:prstGeom prst="rect">
            <a:avLst/>
          </a:prstGeom>
          <a:noFill/>
          <a:ln/>
        </p:spPr>
        <p:txBody>
          <a:bodyPr wrap="square" lIns="0" tIns="0" rIns="0" bIns="0" rtlCol="0" anchor="ctr"/>
          <a:lstStyle/>
          <a:p>
            <a:pPr defTabSz="914378"/>
            <a:r>
              <a:rPr lang="en-US" sz="1100" b="1" dirty="0">
                <a:solidFill>
                  <a:srgbClr val="14181C"/>
                </a:solidFill>
                <a:latin typeface="Aptos" panose="020B0004020202020204" pitchFamily="34" charset="0"/>
                <a:ea typeface="Calibri" pitchFamily="34" charset="-122"/>
                <a:cs typeface="Calibri" pitchFamily="34" charset="-120"/>
              </a:rPr>
              <a:t>23,8%</a:t>
            </a:r>
            <a:endParaRPr lang="en-US" sz="1100" dirty="0">
              <a:solidFill>
                <a:prstClr val="black"/>
              </a:solidFill>
              <a:latin typeface="Aptos" panose="020B0004020202020204" pitchFamily="34" charset="0"/>
            </a:endParaRPr>
          </a:p>
        </p:txBody>
      </p:sp>
      <p:sp>
        <p:nvSpPr>
          <p:cNvPr id="30" name="Text 28"/>
          <p:cNvSpPr/>
          <p:nvPr/>
        </p:nvSpPr>
        <p:spPr>
          <a:xfrm>
            <a:off x="566928" y="4069080"/>
            <a:ext cx="1572768" cy="301752"/>
          </a:xfrm>
          <a:prstGeom prst="rect">
            <a:avLst/>
          </a:prstGeom>
          <a:noFill/>
          <a:ln/>
        </p:spPr>
        <p:txBody>
          <a:bodyPr wrap="square" lIns="0" tIns="0" rIns="0" bIns="0" rtlCol="0" anchor="ctr"/>
          <a:lstStyle/>
          <a:p>
            <a:pPr algn="r" defTabSz="914378"/>
            <a:r>
              <a:rPr lang="en-US" sz="1100" b="1" dirty="0">
                <a:solidFill>
                  <a:srgbClr val="14181C"/>
                </a:solidFill>
                <a:latin typeface="Aptos" panose="020B0004020202020204" pitchFamily="34" charset="0"/>
                <a:ea typeface="Calibri" pitchFamily="34" charset="-122"/>
                <a:cs typeface="Calibri" pitchFamily="34" charset="-120"/>
              </a:rPr>
              <a:t>Prof. intellettuale</a:t>
            </a:r>
            <a:endParaRPr lang="en-US" sz="1100" dirty="0">
              <a:solidFill>
                <a:prstClr val="black"/>
              </a:solidFill>
              <a:latin typeface="Aptos" panose="020B0004020202020204" pitchFamily="34" charset="0"/>
            </a:endParaRPr>
          </a:p>
        </p:txBody>
      </p:sp>
      <p:sp>
        <p:nvSpPr>
          <p:cNvPr id="31" name="Shape 29"/>
          <p:cNvSpPr/>
          <p:nvPr/>
        </p:nvSpPr>
        <p:spPr>
          <a:xfrm>
            <a:off x="2258568" y="4139946"/>
            <a:ext cx="2377440" cy="160020"/>
          </a:xfrm>
          <a:prstGeom prst="roundRect">
            <a:avLst>
              <a:gd name="adj" fmla="val 48571"/>
            </a:avLst>
          </a:prstGeom>
          <a:solidFill>
            <a:srgbClr val="ECEEF0"/>
          </a:solidFill>
          <a:ln/>
        </p:spPr>
        <p:txBody>
          <a:bodyPr/>
          <a:lstStyle/>
          <a:p>
            <a:pPr defTabSz="914378"/>
            <a:endParaRPr lang="en-US">
              <a:solidFill>
                <a:prstClr val="black"/>
              </a:solidFill>
              <a:latin typeface="Aptos" panose="020B0004020202020204" pitchFamily="34" charset="0"/>
            </a:endParaRPr>
          </a:p>
        </p:txBody>
      </p:sp>
      <p:sp>
        <p:nvSpPr>
          <p:cNvPr id="32" name="Shape 30"/>
          <p:cNvSpPr/>
          <p:nvPr/>
        </p:nvSpPr>
        <p:spPr>
          <a:xfrm>
            <a:off x="2258569" y="4139946"/>
            <a:ext cx="1845177" cy="160020"/>
          </a:xfrm>
          <a:prstGeom prst="roundRect">
            <a:avLst>
              <a:gd name="adj" fmla="val 48571"/>
            </a:avLst>
          </a:prstGeom>
          <a:solidFill>
            <a:srgbClr val="A30D22"/>
          </a:solidFill>
          <a:ln/>
        </p:spPr>
        <p:txBody>
          <a:bodyPr/>
          <a:lstStyle/>
          <a:p>
            <a:pPr defTabSz="914378"/>
            <a:endParaRPr lang="en-US">
              <a:solidFill>
                <a:prstClr val="black"/>
              </a:solidFill>
              <a:latin typeface="Aptos" panose="020B0004020202020204" pitchFamily="34" charset="0"/>
            </a:endParaRPr>
          </a:p>
        </p:txBody>
      </p:sp>
      <p:sp>
        <p:nvSpPr>
          <p:cNvPr id="33" name="Text 31"/>
          <p:cNvSpPr/>
          <p:nvPr/>
        </p:nvSpPr>
        <p:spPr>
          <a:xfrm>
            <a:off x="4754880" y="4069080"/>
            <a:ext cx="731520" cy="301752"/>
          </a:xfrm>
          <a:prstGeom prst="rect">
            <a:avLst/>
          </a:prstGeom>
          <a:noFill/>
          <a:ln/>
        </p:spPr>
        <p:txBody>
          <a:bodyPr wrap="square" lIns="0" tIns="0" rIns="0" bIns="0" rtlCol="0" anchor="ctr"/>
          <a:lstStyle/>
          <a:p>
            <a:pPr defTabSz="914378"/>
            <a:r>
              <a:rPr lang="en-US" sz="1100" b="1" dirty="0">
                <a:solidFill>
                  <a:srgbClr val="14181C"/>
                </a:solidFill>
                <a:latin typeface="Aptos" panose="020B0004020202020204" pitchFamily="34" charset="0"/>
                <a:ea typeface="Calibri" pitchFamily="34" charset="-122"/>
                <a:cs typeface="Calibri" pitchFamily="34" charset="-120"/>
              </a:rPr>
              <a:t>18,4%</a:t>
            </a:r>
            <a:endParaRPr lang="en-US" sz="1100" dirty="0">
              <a:solidFill>
                <a:prstClr val="black"/>
              </a:solidFill>
              <a:latin typeface="Aptos" panose="020B0004020202020204" pitchFamily="34" charset="0"/>
            </a:endParaRPr>
          </a:p>
        </p:txBody>
      </p:sp>
      <p:sp>
        <p:nvSpPr>
          <p:cNvPr id="34" name="Text 32"/>
          <p:cNvSpPr/>
          <p:nvPr/>
        </p:nvSpPr>
        <p:spPr>
          <a:xfrm>
            <a:off x="566928" y="4370832"/>
            <a:ext cx="1572768" cy="301752"/>
          </a:xfrm>
          <a:prstGeom prst="rect">
            <a:avLst/>
          </a:prstGeom>
          <a:noFill/>
          <a:ln/>
        </p:spPr>
        <p:txBody>
          <a:bodyPr wrap="square" lIns="0" tIns="0" rIns="0" bIns="0" rtlCol="0" anchor="ctr"/>
          <a:lstStyle/>
          <a:p>
            <a:pPr algn="r" defTabSz="914378"/>
            <a:r>
              <a:rPr lang="en-US" sz="1100" b="1" dirty="0">
                <a:solidFill>
                  <a:srgbClr val="14181C"/>
                </a:solidFill>
                <a:latin typeface="Aptos" panose="020B0004020202020204" pitchFamily="34" charset="0"/>
                <a:ea typeface="Calibri" pitchFamily="34" charset="-122"/>
                <a:cs typeface="Calibri" pitchFamily="34" charset="-120"/>
              </a:rPr>
              <a:t>Operaio specializz.</a:t>
            </a:r>
            <a:endParaRPr lang="en-US" sz="1100" dirty="0">
              <a:solidFill>
                <a:prstClr val="black"/>
              </a:solidFill>
              <a:latin typeface="Aptos" panose="020B0004020202020204" pitchFamily="34" charset="0"/>
            </a:endParaRPr>
          </a:p>
        </p:txBody>
      </p:sp>
      <p:sp>
        <p:nvSpPr>
          <p:cNvPr id="35" name="Shape 33"/>
          <p:cNvSpPr/>
          <p:nvPr/>
        </p:nvSpPr>
        <p:spPr>
          <a:xfrm>
            <a:off x="2258568" y="4441698"/>
            <a:ext cx="2377440" cy="160020"/>
          </a:xfrm>
          <a:prstGeom prst="roundRect">
            <a:avLst>
              <a:gd name="adj" fmla="val 48571"/>
            </a:avLst>
          </a:prstGeom>
          <a:solidFill>
            <a:srgbClr val="ECEEF0"/>
          </a:solidFill>
          <a:ln/>
        </p:spPr>
        <p:txBody>
          <a:bodyPr/>
          <a:lstStyle/>
          <a:p>
            <a:pPr defTabSz="914378"/>
            <a:endParaRPr lang="en-US">
              <a:solidFill>
                <a:prstClr val="black"/>
              </a:solidFill>
              <a:latin typeface="Aptos" panose="020B0004020202020204" pitchFamily="34" charset="0"/>
            </a:endParaRPr>
          </a:p>
        </p:txBody>
      </p:sp>
      <p:sp>
        <p:nvSpPr>
          <p:cNvPr id="36" name="Shape 34"/>
          <p:cNvSpPr/>
          <p:nvPr/>
        </p:nvSpPr>
        <p:spPr>
          <a:xfrm>
            <a:off x="2258569" y="4441698"/>
            <a:ext cx="1628330" cy="160020"/>
          </a:xfrm>
          <a:prstGeom prst="roundRect">
            <a:avLst>
              <a:gd name="adj" fmla="val 48571"/>
            </a:avLst>
          </a:prstGeom>
          <a:solidFill>
            <a:srgbClr val="A30D22"/>
          </a:solidFill>
          <a:ln/>
        </p:spPr>
        <p:txBody>
          <a:bodyPr/>
          <a:lstStyle/>
          <a:p>
            <a:pPr defTabSz="914378"/>
            <a:endParaRPr lang="en-US">
              <a:solidFill>
                <a:prstClr val="black"/>
              </a:solidFill>
              <a:latin typeface="Aptos" panose="020B0004020202020204" pitchFamily="34" charset="0"/>
            </a:endParaRPr>
          </a:p>
        </p:txBody>
      </p:sp>
      <p:sp>
        <p:nvSpPr>
          <p:cNvPr id="37" name="Text 35"/>
          <p:cNvSpPr/>
          <p:nvPr/>
        </p:nvSpPr>
        <p:spPr>
          <a:xfrm>
            <a:off x="4754880" y="4370832"/>
            <a:ext cx="731520" cy="301752"/>
          </a:xfrm>
          <a:prstGeom prst="rect">
            <a:avLst/>
          </a:prstGeom>
          <a:noFill/>
          <a:ln/>
        </p:spPr>
        <p:txBody>
          <a:bodyPr wrap="square" lIns="0" tIns="0" rIns="0" bIns="0" rtlCol="0" anchor="ctr"/>
          <a:lstStyle/>
          <a:p>
            <a:pPr defTabSz="914378"/>
            <a:r>
              <a:rPr lang="en-US" sz="1100" b="1" dirty="0">
                <a:solidFill>
                  <a:srgbClr val="14181C"/>
                </a:solidFill>
                <a:latin typeface="Aptos" panose="020B0004020202020204" pitchFamily="34" charset="0"/>
                <a:ea typeface="Calibri" pitchFamily="34" charset="-122"/>
                <a:cs typeface="Calibri" pitchFamily="34" charset="-120"/>
              </a:rPr>
              <a:t>16,3%</a:t>
            </a:r>
            <a:endParaRPr lang="en-US" sz="1100" dirty="0">
              <a:solidFill>
                <a:prstClr val="black"/>
              </a:solidFill>
              <a:latin typeface="Aptos" panose="020B0004020202020204" pitchFamily="34" charset="0"/>
            </a:endParaRPr>
          </a:p>
        </p:txBody>
      </p:sp>
      <p:sp>
        <p:nvSpPr>
          <p:cNvPr id="38" name="Text 36"/>
          <p:cNvSpPr/>
          <p:nvPr/>
        </p:nvSpPr>
        <p:spPr>
          <a:xfrm>
            <a:off x="566928" y="4672584"/>
            <a:ext cx="1572768" cy="301752"/>
          </a:xfrm>
          <a:prstGeom prst="rect">
            <a:avLst/>
          </a:prstGeom>
          <a:noFill/>
          <a:ln/>
        </p:spPr>
        <p:txBody>
          <a:bodyPr wrap="square" lIns="0" tIns="0" rIns="0" bIns="0" rtlCol="0" anchor="ctr"/>
          <a:lstStyle/>
          <a:p>
            <a:pPr algn="r" defTabSz="914378"/>
            <a:r>
              <a:rPr lang="en-US" sz="1100" b="1" dirty="0">
                <a:solidFill>
                  <a:srgbClr val="14181C"/>
                </a:solidFill>
                <a:latin typeface="Aptos" panose="020B0004020202020204" pitchFamily="34" charset="0"/>
                <a:ea typeface="Calibri" pitchFamily="34" charset="-122"/>
                <a:cs typeface="Calibri" pitchFamily="34" charset="-120"/>
              </a:rPr>
              <a:t>Professione tecnica</a:t>
            </a:r>
            <a:endParaRPr lang="en-US" sz="1100" dirty="0">
              <a:solidFill>
                <a:prstClr val="black"/>
              </a:solidFill>
              <a:latin typeface="Aptos" panose="020B0004020202020204" pitchFamily="34" charset="0"/>
            </a:endParaRPr>
          </a:p>
        </p:txBody>
      </p:sp>
      <p:sp>
        <p:nvSpPr>
          <p:cNvPr id="39" name="Shape 37"/>
          <p:cNvSpPr/>
          <p:nvPr/>
        </p:nvSpPr>
        <p:spPr>
          <a:xfrm>
            <a:off x="2258568" y="4743450"/>
            <a:ext cx="2377440" cy="160020"/>
          </a:xfrm>
          <a:prstGeom prst="roundRect">
            <a:avLst>
              <a:gd name="adj" fmla="val 48571"/>
            </a:avLst>
          </a:prstGeom>
          <a:solidFill>
            <a:srgbClr val="ECEEF0"/>
          </a:solidFill>
          <a:ln/>
        </p:spPr>
        <p:txBody>
          <a:bodyPr/>
          <a:lstStyle/>
          <a:p>
            <a:pPr defTabSz="914378"/>
            <a:endParaRPr lang="en-US">
              <a:solidFill>
                <a:prstClr val="black"/>
              </a:solidFill>
              <a:latin typeface="Aptos" panose="020B0004020202020204" pitchFamily="34" charset="0"/>
            </a:endParaRPr>
          </a:p>
        </p:txBody>
      </p:sp>
      <p:sp>
        <p:nvSpPr>
          <p:cNvPr id="40" name="Shape 38"/>
          <p:cNvSpPr/>
          <p:nvPr/>
        </p:nvSpPr>
        <p:spPr>
          <a:xfrm>
            <a:off x="2258568" y="4743450"/>
            <a:ext cx="1123666" cy="160020"/>
          </a:xfrm>
          <a:prstGeom prst="roundRect">
            <a:avLst>
              <a:gd name="adj" fmla="val 48571"/>
            </a:avLst>
          </a:prstGeom>
          <a:solidFill>
            <a:srgbClr val="A30D22"/>
          </a:solidFill>
          <a:ln/>
        </p:spPr>
        <p:txBody>
          <a:bodyPr/>
          <a:lstStyle/>
          <a:p>
            <a:pPr defTabSz="914378"/>
            <a:endParaRPr lang="en-US">
              <a:solidFill>
                <a:prstClr val="black"/>
              </a:solidFill>
              <a:latin typeface="Aptos" panose="020B0004020202020204" pitchFamily="34" charset="0"/>
            </a:endParaRPr>
          </a:p>
        </p:txBody>
      </p:sp>
      <p:sp>
        <p:nvSpPr>
          <p:cNvPr id="41" name="Text 39"/>
          <p:cNvSpPr/>
          <p:nvPr/>
        </p:nvSpPr>
        <p:spPr>
          <a:xfrm>
            <a:off x="4754880" y="4672584"/>
            <a:ext cx="731520" cy="301752"/>
          </a:xfrm>
          <a:prstGeom prst="rect">
            <a:avLst/>
          </a:prstGeom>
          <a:noFill/>
          <a:ln/>
        </p:spPr>
        <p:txBody>
          <a:bodyPr wrap="square" lIns="0" tIns="0" rIns="0" bIns="0" rtlCol="0" anchor="ctr"/>
          <a:lstStyle/>
          <a:p>
            <a:pPr defTabSz="914378"/>
            <a:r>
              <a:rPr lang="en-US" sz="1100" b="1" dirty="0">
                <a:solidFill>
                  <a:srgbClr val="14181C"/>
                </a:solidFill>
                <a:latin typeface="Aptos" panose="020B0004020202020204" pitchFamily="34" charset="0"/>
                <a:ea typeface="Calibri" pitchFamily="34" charset="-122"/>
                <a:cs typeface="Calibri" pitchFamily="34" charset="-120"/>
              </a:rPr>
              <a:t>11,2%</a:t>
            </a:r>
            <a:endParaRPr lang="en-US" sz="1100" dirty="0">
              <a:solidFill>
                <a:prstClr val="black"/>
              </a:solidFill>
              <a:latin typeface="Aptos" panose="020B0004020202020204" pitchFamily="34" charset="0"/>
            </a:endParaRPr>
          </a:p>
        </p:txBody>
      </p:sp>
      <p:sp>
        <p:nvSpPr>
          <p:cNvPr id="42" name="Text 40"/>
          <p:cNvSpPr/>
          <p:nvPr/>
        </p:nvSpPr>
        <p:spPr>
          <a:xfrm>
            <a:off x="566928" y="4974336"/>
            <a:ext cx="1572768" cy="301752"/>
          </a:xfrm>
          <a:prstGeom prst="rect">
            <a:avLst/>
          </a:prstGeom>
          <a:noFill/>
          <a:ln/>
        </p:spPr>
        <p:txBody>
          <a:bodyPr wrap="square" lIns="0" tIns="0" rIns="0" bIns="0" rtlCol="0" anchor="ctr"/>
          <a:lstStyle/>
          <a:p>
            <a:pPr algn="r" defTabSz="914378"/>
            <a:r>
              <a:rPr lang="en-US" sz="1100" b="1" dirty="0">
                <a:solidFill>
                  <a:srgbClr val="14181C"/>
                </a:solidFill>
                <a:latin typeface="Aptos" panose="020B0004020202020204" pitchFamily="34" charset="0"/>
                <a:ea typeface="Calibri" pitchFamily="34" charset="-122"/>
                <a:cs typeface="Calibri" pitchFamily="34" charset="-120"/>
              </a:rPr>
              <a:t>Qualif. commercio</a:t>
            </a:r>
            <a:endParaRPr lang="en-US" sz="1100" dirty="0">
              <a:solidFill>
                <a:prstClr val="black"/>
              </a:solidFill>
              <a:latin typeface="Aptos" panose="020B0004020202020204" pitchFamily="34" charset="0"/>
            </a:endParaRPr>
          </a:p>
        </p:txBody>
      </p:sp>
      <p:sp>
        <p:nvSpPr>
          <p:cNvPr id="43" name="Shape 41"/>
          <p:cNvSpPr/>
          <p:nvPr/>
        </p:nvSpPr>
        <p:spPr>
          <a:xfrm>
            <a:off x="2258568" y="5045202"/>
            <a:ext cx="2377440" cy="160020"/>
          </a:xfrm>
          <a:prstGeom prst="roundRect">
            <a:avLst>
              <a:gd name="adj" fmla="val 48571"/>
            </a:avLst>
          </a:prstGeom>
          <a:solidFill>
            <a:srgbClr val="ECEEF0"/>
          </a:solidFill>
          <a:ln/>
        </p:spPr>
        <p:txBody>
          <a:bodyPr/>
          <a:lstStyle/>
          <a:p>
            <a:pPr defTabSz="914378"/>
            <a:endParaRPr lang="en-US">
              <a:solidFill>
                <a:prstClr val="black"/>
              </a:solidFill>
              <a:latin typeface="Aptos" panose="020B0004020202020204" pitchFamily="34" charset="0"/>
            </a:endParaRPr>
          </a:p>
        </p:txBody>
      </p:sp>
      <p:sp>
        <p:nvSpPr>
          <p:cNvPr id="44" name="Shape 42"/>
          <p:cNvSpPr/>
          <p:nvPr/>
        </p:nvSpPr>
        <p:spPr>
          <a:xfrm>
            <a:off x="2258568" y="5045202"/>
            <a:ext cx="745168" cy="160020"/>
          </a:xfrm>
          <a:prstGeom prst="roundRect">
            <a:avLst>
              <a:gd name="adj" fmla="val 48571"/>
            </a:avLst>
          </a:prstGeom>
          <a:solidFill>
            <a:srgbClr val="A30D22"/>
          </a:solidFill>
          <a:ln/>
        </p:spPr>
        <p:txBody>
          <a:bodyPr/>
          <a:lstStyle/>
          <a:p>
            <a:pPr defTabSz="914378"/>
            <a:endParaRPr lang="en-US">
              <a:solidFill>
                <a:prstClr val="black"/>
              </a:solidFill>
              <a:latin typeface="Aptos" panose="020B0004020202020204" pitchFamily="34" charset="0"/>
            </a:endParaRPr>
          </a:p>
        </p:txBody>
      </p:sp>
      <p:sp>
        <p:nvSpPr>
          <p:cNvPr id="45" name="Text 43"/>
          <p:cNvSpPr/>
          <p:nvPr/>
        </p:nvSpPr>
        <p:spPr>
          <a:xfrm>
            <a:off x="4754880" y="4974336"/>
            <a:ext cx="731520" cy="301752"/>
          </a:xfrm>
          <a:prstGeom prst="rect">
            <a:avLst/>
          </a:prstGeom>
          <a:noFill/>
          <a:ln/>
        </p:spPr>
        <p:txBody>
          <a:bodyPr wrap="square" lIns="0" tIns="0" rIns="0" bIns="0" rtlCol="0" anchor="ctr"/>
          <a:lstStyle/>
          <a:p>
            <a:pPr defTabSz="914378"/>
            <a:r>
              <a:rPr lang="en-US" sz="1100" b="1" dirty="0">
                <a:solidFill>
                  <a:srgbClr val="14181C"/>
                </a:solidFill>
                <a:latin typeface="Aptos" panose="020B0004020202020204" pitchFamily="34" charset="0"/>
                <a:ea typeface="Calibri" pitchFamily="34" charset="-122"/>
                <a:cs typeface="Calibri" pitchFamily="34" charset="-120"/>
              </a:rPr>
              <a:t>7,4%</a:t>
            </a:r>
            <a:endParaRPr lang="en-US" sz="1100" dirty="0">
              <a:solidFill>
                <a:prstClr val="black"/>
              </a:solidFill>
              <a:latin typeface="Aptos" panose="020B0004020202020204" pitchFamily="34" charset="0"/>
            </a:endParaRPr>
          </a:p>
        </p:txBody>
      </p:sp>
      <p:sp>
        <p:nvSpPr>
          <p:cNvPr id="46" name="Text 44"/>
          <p:cNvSpPr/>
          <p:nvPr/>
        </p:nvSpPr>
        <p:spPr>
          <a:xfrm>
            <a:off x="566928" y="5276088"/>
            <a:ext cx="1572768" cy="301752"/>
          </a:xfrm>
          <a:prstGeom prst="rect">
            <a:avLst/>
          </a:prstGeom>
          <a:noFill/>
          <a:ln/>
        </p:spPr>
        <p:txBody>
          <a:bodyPr wrap="square" lIns="0" tIns="0" rIns="0" bIns="0" rtlCol="0" anchor="ctr"/>
          <a:lstStyle/>
          <a:p>
            <a:pPr algn="r" defTabSz="914378"/>
            <a:r>
              <a:rPr lang="en-US" sz="1100" dirty="0">
                <a:solidFill>
                  <a:srgbClr val="6B7A87"/>
                </a:solidFill>
                <a:latin typeface="Aptos" panose="020B0004020202020204" pitchFamily="34" charset="0"/>
                <a:ea typeface="Calibri" pitchFamily="34" charset="-122"/>
                <a:cs typeface="Calibri" pitchFamily="34" charset="-120"/>
              </a:rPr>
              <a:t>Altri ruoli</a:t>
            </a:r>
            <a:endParaRPr lang="en-US" sz="1100" dirty="0">
              <a:solidFill>
                <a:prstClr val="black"/>
              </a:solidFill>
              <a:latin typeface="Aptos" panose="020B0004020202020204" pitchFamily="34" charset="0"/>
            </a:endParaRPr>
          </a:p>
        </p:txBody>
      </p:sp>
      <p:sp>
        <p:nvSpPr>
          <p:cNvPr id="47" name="Shape 45"/>
          <p:cNvSpPr/>
          <p:nvPr/>
        </p:nvSpPr>
        <p:spPr>
          <a:xfrm>
            <a:off x="2258568" y="5346954"/>
            <a:ext cx="2377440" cy="160020"/>
          </a:xfrm>
          <a:prstGeom prst="roundRect">
            <a:avLst>
              <a:gd name="adj" fmla="val 48571"/>
            </a:avLst>
          </a:prstGeom>
          <a:solidFill>
            <a:srgbClr val="ECEEF0"/>
          </a:solidFill>
          <a:ln/>
        </p:spPr>
        <p:txBody>
          <a:bodyPr/>
          <a:lstStyle/>
          <a:p>
            <a:pPr defTabSz="914378"/>
            <a:endParaRPr lang="en-US">
              <a:solidFill>
                <a:prstClr val="black"/>
              </a:solidFill>
              <a:latin typeface="Aptos" panose="020B0004020202020204" pitchFamily="34" charset="0"/>
            </a:endParaRPr>
          </a:p>
        </p:txBody>
      </p:sp>
      <p:sp>
        <p:nvSpPr>
          <p:cNvPr id="48" name="Shape 46"/>
          <p:cNvSpPr/>
          <p:nvPr/>
        </p:nvSpPr>
        <p:spPr>
          <a:xfrm>
            <a:off x="2258569" y="5346954"/>
            <a:ext cx="2286758" cy="160020"/>
          </a:xfrm>
          <a:prstGeom prst="roundRect">
            <a:avLst>
              <a:gd name="adj" fmla="val 48571"/>
            </a:avLst>
          </a:prstGeom>
          <a:solidFill>
            <a:srgbClr val="A9B2B9"/>
          </a:solidFill>
          <a:ln/>
        </p:spPr>
        <p:txBody>
          <a:bodyPr/>
          <a:lstStyle/>
          <a:p>
            <a:pPr defTabSz="914378"/>
            <a:endParaRPr lang="en-US">
              <a:solidFill>
                <a:prstClr val="black"/>
              </a:solidFill>
              <a:latin typeface="Aptos" panose="020B0004020202020204" pitchFamily="34" charset="0"/>
            </a:endParaRPr>
          </a:p>
        </p:txBody>
      </p:sp>
      <p:sp>
        <p:nvSpPr>
          <p:cNvPr id="49" name="Text 47"/>
          <p:cNvSpPr/>
          <p:nvPr/>
        </p:nvSpPr>
        <p:spPr>
          <a:xfrm>
            <a:off x="4754880" y="5276088"/>
            <a:ext cx="731520" cy="301752"/>
          </a:xfrm>
          <a:prstGeom prst="rect">
            <a:avLst/>
          </a:prstGeom>
          <a:noFill/>
          <a:ln/>
        </p:spPr>
        <p:txBody>
          <a:bodyPr wrap="square" lIns="0" tIns="0" rIns="0" bIns="0" rtlCol="0" anchor="ctr"/>
          <a:lstStyle/>
          <a:p>
            <a:pPr defTabSz="914378"/>
            <a:r>
              <a:rPr lang="en-US" sz="1100" b="1" dirty="0">
                <a:solidFill>
                  <a:srgbClr val="14181C"/>
                </a:solidFill>
                <a:latin typeface="Aptos" panose="020B0004020202020204" pitchFamily="34" charset="0"/>
                <a:ea typeface="Calibri" pitchFamily="34" charset="-122"/>
                <a:cs typeface="Calibri" pitchFamily="34" charset="-120"/>
              </a:rPr>
              <a:t>22,9%</a:t>
            </a:r>
            <a:endParaRPr lang="en-US" sz="1100" dirty="0">
              <a:solidFill>
                <a:prstClr val="black"/>
              </a:solidFill>
              <a:latin typeface="Aptos" panose="020B0004020202020204" pitchFamily="34" charset="0"/>
            </a:endParaRPr>
          </a:p>
        </p:txBody>
      </p:sp>
      <p:sp>
        <p:nvSpPr>
          <p:cNvPr id="50" name="Shape 48"/>
          <p:cNvSpPr/>
          <p:nvPr/>
        </p:nvSpPr>
        <p:spPr>
          <a:xfrm>
            <a:off x="566928" y="5650992"/>
            <a:ext cx="5074920" cy="603504"/>
          </a:xfrm>
          <a:prstGeom prst="roundRect">
            <a:avLst>
              <a:gd name="adj" fmla="val 7576"/>
            </a:avLst>
          </a:prstGeom>
          <a:solidFill>
            <a:srgbClr val="F7F8F9"/>
          </a:solidFill>
          <a:ln/>
        </p:spPr>
        <p:txBody>
          <a:bodyPr/>
          <a:lstStyle/>
          <a:p>
            <a:pPr defTabSz="914378"/>
            <a:endParaRPr lang="en-US">
              <a:solidFill>
                <a:prstClr val="black"/>
              </a:solidFill>
              <a:latin typeface="Aptos" panose="020B0004020202020204" pitchFamily="34" charset="0"/>
            </a:endParaRPr>
          </a:p>
        </p:txBody>
      </p:sp>
      <p:sp>
        <p:nvSpPr>
          <p:cNvPr id="51" name="Text 49"/>
          <p:cNvSpPr/>
          <p:nvPr/>
        </p:nvSpPr>
        <p:spPr>
          <a:xfrm>
            <a:off x="795528" y="5650992"/>
            <a:ext cx="4617720" cy="603504"/>
          </a:xfrm>
          <a:prstGeom prst="rect">
            <a:avLst/>
          </a:prstGeom>
          <a:noFill/>
          <a:ln/>
        </p:spPr>
        <p:txBody>
          <a:bodyPr wrap="square" lIns="0" tIns="0" rIns="0" bIns="0" rtlCol="0" anchor="ctr"/>
          <a:lstStyle/>
          <a:p>
            <a:pPr defTabSz="914378">
              <a:lnSpc>
                <a:spcPts val="1400"/>
              </a:lnSpc>
            </a:pPr>
            <a:r>
              <a:rPr lang="en-US" sz="1150" b="1" dirty="0">
                <a:solidFill>
                  <a:srgbClr val="A30D22"/>
                </a:solidFill>
                <a:latin typeface="Aptos" panose="020B0004020202020204" pitchFamily="34" charset="0"/>
                <a:ea typeface="Calibri" pitchFamily="34" charset="-122"/>
                <a:cs typeface="Calibri" pitchFamily="34" charset="-120"/>
              </a:rPr>
              <a:t>87,6% </a:t>
            </a:r>
            <a:r>
              <a:rPr lang="en-US" sz="1150" dirty="0">
                <a:solidFill>
                  <a:srgbClr val="3A454F"/>
                </a:solidFill>
                <a:latin typeface="Aptos" panose="020B0004020202020204" pitchFamily="34" charset="0"/>
                <a:ea typeface="Calibri" pitchFamily="34" charset="-122"/>
                <a:cs typeface="Calibri" pitchFamily="34" charset="-120"/>
              </a:rPr>
              <a:t>proviene dal lavoro dipendente. Meno di uno su venti era autonomo o imprenditore.</a:t>
            </a:r>
            <a:endParaRPr lang="en-US" sz="1150" dirty="0">
              <a:solidFill>
                <a:prstClr val="black"/>
              </a:solidFill>
              <a:latin typeface="Aptos" panose="020B0004020202020204" pitchFamily="34" charset="0"/>
            </a:endParaRPr>
          </a:p>
        </p:txBody>
      </p:sp>
      <p:sp>
        <p:nvSpPr>
          <p:cNvPr id="52" name="Text 50"/>
          <p:cNvSpPr/>
          <p:nvPr/>
        </p:nvSpPr>
        <p:spPr>
          <a:xfrm>
            <a:off x="6069131" y="1705541"/>
            <a:ext cx="5394960" cy="237744"/>
          </a:xfrm>
          <a:prstGeom prst="rect">
            <a:avLst/>
          </a:prstGeom>
          <a:noFill/>
          <a:ln/>
        </p:spPr>
        <p:txBody>
          <a:bodyPr wrap="square" lIns="0" tIns="0" rIns="0" bIns="0" rtlCol="0" anchor="ctr"/>
          <a:lstStyle/>
          <a:p>
            <a:pPr defTabSz="914378"/>
            <a:r>
              <a:rPr lang="en-US" sz="2100" b="1" kern="0" spc="140" dirty="0">
                <a:solidFill>
                  <a:srgbClr val="A30D22"/>
                </a:solidFill>
                <a:latin typeface="Aptos" panose="020B0004020202020204" pitchFamily="34" charset="0"/>
                <a:ea typeface="Calibri" pitchFamily="34" charset="-122"/>
                <a:cs typeface="Calibri" pitchFamily="34" charset="-120"/>
              </a:rPr>
              <a:t>VALUTAZIONE DELLA CARRIERA</a:t>
            </a:r>
            <a:endParaRPr lang="en-US" sz="2100" dirty="0">
              <a:solidFill>
                <a:prstClr val="black"/>
              </a:solidFill>
              <a:latin typeface="Aptos" panose="020B0004020202020204" pitchFamily="34" charset="0"/>
            </a:endParaRPr>
          </a:p>
        </p:txBody>
      </p:sp>
      <p:sp>
        <p:nvSpPr>
          <p:cNvPr id="53" name="Text 51"/>
          <p:cNvSpPr/>
          <p:nvPr/>
        </p:nvSpPr>
        <p:spPr>
          <a:xfrm>
            <a:off x="6120199" y="2215134"/>
            <a:ext cx="3840480" cy="237744"/>
          </a:xfrm>
          <a:prstGeom prst="rect">
            <a:avLst/>
          </a:prstGeom>
          <a:noFill/>
          <a:ln/>
        </p:spPr>
        <p:txBody>
          <a:bodyPr wrap="square" lIns="0" tIns="0" rIns="0" bIns="0" rtlCol="0" anchor="ctr"/>
          <a:lstStyle/>
          <a:p>
            <a:pPr defTabSz="914378"/>
            <a:r>
              <a:rPr lang="en-US" sz="1500" b="1" dirty="0">
                <a:solidFill>
                  <a:srgbClr val="14181C"/>
                </a:solidFill>
                <a:latin typeface="Aptos" panose="020B0004020202020204" pitchFamily="34" charset="0"/>
                <a:ea typeface="Calibri" pitchFamily="34" charset="-122"/>
                <a:cs typeface="Calibri" pitchFamily="34" charset="-120"/>
              </a:rPr>
              <a:t>Stabilità della carriera</a:t>
            </a:r>
            <a:endParaRPr lang="en-US" sz="1500" dirty="0">
              <a:solidFill>
                <a:prstClr val="black"/>
              </a:solidFill>
              <a:latin typeface="Aptos" panose="020B0004020202020204" pitchFamily="34" charset="0"/>
            </a:endParaRPr>
          </a:p>
        </p:txBody>
      </p:sp>
      <p:sp>
        <p:nvSpPr>
          <p:cNvPr id="54" name="Text 52"/>
          <p:cNvSpPr/>
          <p:nvPr/>
        </p:nvSpPr>
        <p:spPr>
          <a:xfrm>
            <a:off x="10006399" y="2187702"/>
            <a:ext cx="1463040" cy="274320"/>
          </a:xfrm>
          <a:prstGeom prst="rect">
            <a:avLst/>
          </a:prstGeom>
          <a:noFill/>
          <a:ln/>
        </p:spPr>
        <p:txBody>
          <a:bodyPr wrap="square" lIns="0" tIns="0" rIns="0" bIns="0" rtlCol="0" anchor="ctr"/>
          <a:lstStyle/>
          <a:p>
            <a:pPr algn="r" defTabSz="914378"/>
            <a:r>
              <a:rPr lang="en-US" sz="1500" b="1" dirty="0">
                <a:solidFill>
                  <a:srgbClr val="A30D22"/>
                </a:solidFill>
                <a:latin typeface="Aptos" panose="020B0004020202020204" pitchFamily="34" charset="0"/>
                <a:ea typeface="Calibri" pitchFamily="34" charset="-122"/>
                <a:cs typeface="Calibri" pitchFamily="34" charset="-120"/>
              </a:rPr>
              <a:t>93,5%</a:t>
            </a:r>
            <a:endParaRPr lang="en-US" sz="1500" dirty="0">
              <a:solidFill>
                <a:prstClr val="black"/>
              </a:solidFill>
              <a:latin typeface="Aptos" panose="020B0004020202020204" pitchFamily="34" charset="0"/>
            </a:endParaRPr>
          </a:p>
        </p:txBody>
      </p:sp>
      <p:sp>
        <p:nvSpPr>
          <p:cNvPr id="55" name="Shape 53"/>
          <p:cNvSpPr/>
          <p:nvPr/>
        </p:nvSpPr>
        <p:spPr>
          <a:xfrm>
            <a:off x="6120200" y="2507742"/>
            <a:ext cx="48143" cy="384048"/>
          </a:xfrm>
          <a:prstGeom prst="rect">
            <a:avLst/>
          </a:prstGeom>
          <a:solidFill>
            <a:srgbClr val="3A454F"/>
          </a:solidFill>
          <a:ln/>
        </p:spPr>
        <p:txBody>
          <a:bodyPr/>
          <a:lstStyle/>
          <a:p>
            <a:pPr defTabSz="914378"/>
            <a:endParaRPr lang="en-US">
              <a:solidFill>
                <a:prstClr val="black"/>
              </a:solidFill>
              <a:latin typeface="Aptos" panose="020B0004020202020204" pitchFamily="34" charset="0"/>
            </a:endParaRPr>
          </a:p>
        </p:txBody>
      </p:sp>
      <p:sp>
        <p:nvSpPr>
          <p:cNvPr id="56" name="Shape 54"/>
          <p:cNvSpPr/>
          <p:nvPr/>
        </p:nvSpPr>
        <p:spPr>
          <a:xfrm>
            <a:off x="6168343" y="2507742"/>
            <a:ext cx="299557" cy="384048"/>
          </a:xfrm>
          <a:prstGeom prst="rect">
            <a:avLst/>
          </a:prstGeom>
          <a:solidFill>
            <a:srgbClr val="A9B2B9"/>
          </a:solidFill>
          <a:ln/>
        </p:spPr>
        <p:txBody>
          <a:bodyPr/>
          <a:lstStyle/>
          <a:p>
            <a:pPr defTabSz="914378"/>
            <a:endParaRPr lang="en-US">
              <a:solidFill>
                <a:prstClr val="black"/>
              </a:solidFill>
              <a:latin typeface="Aptos" panose="020B0004020202020204" pitchFamily="34" charset="0"/>
            </a:endParaRPr>
          </a:p>
        </p:txBody>
      </p:sp>
      <p:sp>
        <p:nvSpPr>
          <p:cNvPr id="57" name="Shape 55"/>
          <p:cNvSpPr/>
          <p:nvPr/>
        </p:nvSpPr>
        <p:spPr>
          <a:xfrm>
            <a:off x="6467900" y="2507742"/>
            <a:ext cx="1706408" cy="384048"/>
          </a:xfrm>
          <a:prstGeom prst="rect">
            <a:avLst/>
          </a:prstGeom>
          <a:solidFill>
            <a:srgbClr val="E8A0AA"/>
          </a:solidFill>
          <a:ln/>
        </p:spPr>
        <p:txBody>
          <a:bodyPr/>
          <a:lstStyle/>
          <a:p>
            <a:pPr defTabSz="914378"/>
            <a:endParaRPr lang="en-US">
              <a:solidFill>
                <a:prstClr val="black"/>
              </a:solidFill>
              <a:latin typeface="Aptos" panose="020B0004020202020204" pitchFamily="34" charset="0"/>
            </a:endParaRPr>
          </a:p>
        </p:txBody>
      </p:sp>
      <p:sp>
        <p:nvSpPr>
          <p:cNvPr id="58" name="Text 56"/>
          <p:cNvSpPr/>
          <p:nvPr/>
        </p:nvSpPr>
        <p:spPr>
          <a:xfrm>
            <a:off x="6467900" y="2507742"/>
            <a:ext cx="1706408" cy="384048"/>
          </a:xfrm>
          <a:prstGeom prst="rect">
            <a:avLst/>
          </a:prstGeom>
          <a:noFill/>
          <a:ln/>
        </p:spPr>
        <p:txBody>
          <a:bodyPr wrap="square" lIns="0" tIns="0" rIns="0" bIns="0" rtlCol="0" anchor="ctr"/>
          <a:lstStyle/>
          <a:p>
            <a:pPr algn="ctr" defTabSz="914378"/>
            <a:r>
              <a:rPr lang="en-US" sz="1050" b="1" dirty="0">
                <a:solidFill>
                  <a:srgbClr val="3A454F"/>
                </a:solidFill>
                <a:latin typeface="Aptos" panose="020B0004020202020204" pitchFamily="34" charset="0"/>
                <a:ea typeface="Calibri" pitchFamily="34" charset="-122"/>
                <a:cs typeface="Calibri" pitchFamily="34" charset="-120"/>
              </a:rPr>
              <a:t>31,9%</a:t>
            </a:r>
            <a:endParaRPr lang="en-US" sz="1050" dirty="0">
              <a:solidFill>
                <a:prstClr val="black"/>
              </a:solidFill>
              <a:latin typeface="Aptos" panose="020B0004020202020204" pitchFamily="34" charset="0"/>
            </a:endParaRPr>
          </a:p>
        </p:txBody>
      </p:sp>
      <p:sp>
        <p:nvSpPr>
          <p:cNvPr id="59" name="Shape 57"/>
          <p:cNvSpPr/>
          <p:nvPr/>
        </p:nvSpPr>
        <p:spPr>
          <a:xfrm>
            <a:off x="8174307" y="2507742"/>
            <a:ext cx="3295132" cy="384048"/>
          </a:xfrm>
          <a:prstGeom prst="rect">
            <a:avLst/>
          </a:prstGeom>
          <a:solidFill>
            <a:srgbClr val="A30D22"/>
          </a:solidFill>
          <a:ln/>
        </p:spPr>
        <p:txBody>
          <a:bodyPr/>
          <a:lstStyle/>
          <a:p>
            <a:pPr defTabSz="914378"/>
            <a:endParaRPr lang="en-US">
              <a:solidFill>
                <a:prstClr val="black"/>
              </a:solidFill>
              <a:latin typeface="Aptos" panose="020B0004020202020204" pitchFamily="34" charset="0"/>
            </a:endParaRPr>
          </a:p>
        </p:txBody>
      </p:sp>
      <p:sp>
        <p:nvSpPr>
          <p:cNvPr id="60" name="Text 58"/>
          <p:cNvSpPr/>
          <p:nvPr/>
        </p:nvSpPr>
        <p:spPr>
          <a:xfrm>
            <a:off x="8174307" y="2507742"/>
            <a:ext cx="3295132" cy="384048"/>
          </a:xfrm>
          <a:prstGeom prst="rect">
            <a:avLst/>
          </a:prstGeom>
          <a:noFill/>
          <a:ln/>
        </p:spPr>
        <p:txBody>
          <a:bodyPr wrap="square" lIns="0" tIns="0" rIns="0" bIns="0" rtlCol="0" anchor="ctr"/>
          <a:lstStyle/>
          <a:p>
            <a:pPr algn="ctr" defTabSz="914378"/>
            <a:r>
              <a:rPr lang="en-US" sz="1050" b="1" dirty="0">
                <a:solidFill>
                  <a:srgbClr val="FFFFFF"/>
                </a:solidFill>
                <a:latin typeface="Aptos" panose="020B0004020202020204" pitchFamily="34" charset="0"/>
                <a:ea typeface="Calibri" pitchFamily="34" charset="-122"/>
                <a:cs typeface="Calibri" pitchFamily="34" charset="-120"/>
              </a:rPr>
              <a:t>61,6%</a:t>
            </a:r>
            <a:endParaRPr lang="en-US" sz="1050" dirty="0">
              <a:solidFill>
                <a:prstClr val="black"/>
              </a:solidFill>
              <a:latin typeface="Aptos" panose="020B0004020202020204" pitchFamily="34" charset="0"/>
            </a:endParaRPr>
          </a:p>
        </p:txBody>
      </p:sp>
      <p:sp>
        <p:nvSpPr>
          <p:cNvPr id="61" name="Text 59"/>
          <p:cNvSpPr/>
          <p:nvPr/>
        </p:nvSpPr>
        <p:spPr>
          <a:xfrm>
            <a:off x="6120199" y="3092958"/>
            <a:ext cx="3840480" cy="237744"/>
          </a:xfrm>
          <a:prstGeom prst="rect">
            <a:avLst/>
          </a:prstGeom>
          <a:noFill/>
          <a:ln/>
        </p:spPr>
        <p:txBody>
          <a:bodyPr wrap="square" lIns="0" tIns="0" rIns="0" bIns="0" rtlCol="0" anchor="ctr"/>
          <a:lstStyle/>
          <a:p>
            <a:pPr defTabSz="914378"/>
            <a:r>
              <a:rPr lang="en-US" sz="1500" b="1" dirty="0">
                <a:solidFill>
                  <a:srgbClr val="14181C"/>
                </a:solidFill>
                <a:latin typeface="Aptos" panose="020B0004020202020204" pitchFamily="34" charset="0"/>
                <a:ea typeface="Calibri" pitchFamily="34" charset="-122"/>
                <a:cs typeface="Calibri" pitchFamily="34" charset="-120"/>
              </a:rPr>
              <a:t>Crescita professionale</a:t>
            </a:r>
            <a:endParaRPr lang="en-US" sz="1500" dirty="0">
              <a:solidFill>
                <a:prstClr val="black"/>
              </a:solidFill>
              <a:latin typeface="Aptos" panose="020B0004020202020204" pitchFamily="34" charset="0"/>
            </a:endParaRPr>
          </a:p>
        </p:txBody>
      </p:sp>
      <p:sp>
        <p:nvSpPr>
          <p:cNvPr id="62" name="Text 60"/>
          <p:cNvSpPr/>
          <p:nvPr/>
        </p:nvSpPr>
        <p:spPr>
          <a:xfrm>
            <a:off x="10006399" y="3065526"/>
            <a:ext cx="1463040" cy="274320"/>
          </a:xfrm>
          <a:prstGeom prst="rect">
            <a:avLst/>
          </a:prstGeom>
          <a:noFill/>
          <a:ln/>
        </p:spPr>
        <p:txBody>
          <a:bodyPr wrap="square" lIns="0" tIns="0" rIns="0" bIns="0" rtlCol="0" anchor="ctr"/>
          <a:lstStyle/>
          <a:p>
            <a:pPr algn="r" defTabSz="914378"/>
            <a:r>
              <a:rPr lang="en-US" sz="1500" b="1" dirty="0">
                <a:solidFill>
                  <a:srgbClr val="A30D22"/>
                </a:solidFill>
                <a:latin typeface="Aptos" panose="020B0004020202020204" pitchFamily="34" charset="0"/>
                <a:ea typeface="Calibri" pitchFamily="34" charset="-122"/>
                <a:cs typeface="Calibri" pitchFamily="34" charset="-120"/>
              </a:rPr>
              <a:t>82,4%</a:t>
            </a:r>
            <a:endParaRPr lang="en-US" sz="1500" dirty="0">
              <a:solidFill>
                <a:prstClr val="black"/>
              </a:solidFill>
              <a:latin typeface="Aptos" panose="020B0004020202020204" pitchFamily="34" charset="0"/>
            </a:endParaRPr>
          </a:p>
        </p:txBody>
      </p:sp>
      <p:sp>
        <p:nvSpPr>
          <p:cNvPr id="63" name="Shape 61"/>
          <p:cNvSpPr/>
          <p:nvPr/>
        </p:nvSpPr>
        <p:spPr>
          <a:xfrm>
            <a:off x="6120200" y="3385566"/>
            <a:ext cx="149779" cy="384048"/>
          </a:xfrm>
          <a:prstGeom prst="rect">
            <a:avLst/>
          </a:prstGeom>
          <a:solidFill>
            <a:srgbClr val="3A454F"/>
          </a:solidFill>
          <a:ln/>
        </p:spPr>
        <p:txBody>
          <a:bodyPr/>
          <a:lstStyle/>
          <a:p>
            <a:pPr defTabSz="914378"/>
            <a:endParaRPr lang="en-US">
              <a:solidFill>
                <a:prstClr val="black"/>
              </a:solidFill>
              <a:latin typeface="Aptos" panose="020B0004020202020204" pitchFamily="34" charset="0"/>
            </a:endParaRPr>
          </a:p>
        </p:txBody>
      </p:sp>
      <p:sp>
        <p:nvSpPr>
          <p:cNvPr id="64" name="Shape 62"/>
          <p:cNvSpPr/>
          <p:nvPr/>
        </p:nvSpPr>
        <p:spPr>
          <a:xfrm>
            <a:off x="6269978" y="3385566"/>
            <a:ext cx="797037" cy="384048"/>
          </a:xfrm>
          <a:prstGeom prst="rect">
            <a:avLst/>
          </a:prstGeom>
          <a:solidFill>
            <a:srgbClr val="A9B2B9"/>
          </a:solidFill>
          <a:ln/>
        </p:spPr>
        <p:txBody>
          <a:bodyPr/>
          <a:lstStyle/>
          <a:p>
            <a:pPr defTabSz="914378"/>
            <a:endParaRPr lang="en-US">
              <a:solidFill>
                <a:prstClr val="black"/>
              </a:solidFill>
              <a:latin typeface="Aptos" panose="020B0004020202020204" pitchFamily="34" charset="0"/>
            </a:endParaRPr>
          </a:p>
        </p:txBody>
      </p:sp>
      <p:sp>
        <p:nvSpPr>
          <p:cNvPr id="65" name="Text 63"/>
          <p:cNvSpPr/>
          <p:nvPr/>
        </p:nvSpPr>
        <p:spPr>
          <a:xfrm>
            <a:off x="6269978" y="3385566"/>
            <a:ext cx="797037" cy="384048"/>
          </a:xfrm>
          <a:prstGeom prst="rect">
            <a:avLst/>
          </a:prstGeom>
          <a:noFill/>
          <a:ln/>
        </p:spPr>
        <p:txBody>
          <a:bodyPr wrap="square" lIns="0" tIns="0" rIns="0" bIns="0" rtlCol="0" anchor="ctr"/>
          <a:lstStyle/>
          <a:p>
            <a:pPr algn="ctr" defTabSz="914378"/>
            <a:r>
              <a:rPr lang="en-US" sz="1050" b="1" dirty="0">
                <a:solidFill>
                  <a:srgbClr val="FFFFFF"/>
                </a:solidFill>
                <a:latin typeface="Aptos" panose="020B0004020202020204" pitchFamily="34" charset="0"/>
                <a:ea typeface="Calibri" pitchFamily="34" charset="-122"/>
                <a:cs typeface="Calibri" pitchFamily="34" charset="-120"/>
              </a:rPr>
              <a:t>14,9%</a:t>
            </a:r>
            <a:endParaRPr lang="en-US" sz="1050" dirty="0">
              <a:solidFill>
                <a:prstClr val="black"/>
              </a:solidFill>
              <a:latin typeface="Aptos" panose="020B0004020202020204" pitchFamily="34" charset="0"/>
            </a:endParaRPr>
          </a:p>
        </p:txBody>
      </p:sp>
      <p:sp>
        <p:nvSpPr>
          <p:cNvPr id="66" name="Shape 64"/>
          <p:cNvSpPr/>
          <p:nvPr/>
        </p:nvSpPr>
        <p:spPr>
          <a:xfrm>
            <a:off x="7067015" y="3385566"/>
            <a:ext cx="2626477" cy="384048"/>
          </a:xfrm>
          <a:prstGeom prst="rect">
            <a:avLst/>
          </a:prstGeom>
          <a:solidFill>
            <a:srgbClr val="E8A0AA"/>
          </a:solidFill>
          <a:ln/>
        </p:spPr>
        <p:txBody>
          <a:bodyPr/>
          <a:lstStyle/>
          <a:p>
            <a:pPr defTabSz="914378"/>
            <a:endParaRPr lang="en-US">
              <a:solidFill>
                <a:prstClr val="black"/>
              </a:solidFill>
              <a:latin typeface="Aptos" panose="020B0004020202020204" pitchFamily="34" charset="0"/>
            </a:endParaRPr>
          </a:p>
        </p:txBody>
      </p:sp>
      <p:sp>
        <p:nvSpPr>
          <p:cNvPr id="67" name="Text 65"/>
          <p:cNvSpPr/>
          <p:nvPr/>
        </p:nvSpPr>
        <p:spPr>
          <a:xfrm>
            <a:off x="7067015" y="3385566"/>
            <a:ext cx="2626477" cy="384048"/>
          </a:xfrm>
          <a:prstGeom prst="rect">
            <a:avLst/>
          </a:prstGeom>
          <a:noFill/>
          <a:ln/>
        </p:spPr>
        <p:txBody>
          <a:bodyPr wrap="square" lIns="0" tIns="0" rIns="0" bIns="0" rtlCol="0" anchor="ctr"/>
          <a:lstStyle/>
          <a:p>
            <a:pPr algn="ctr" defTabSz="914378"/>
            <a:r>
              <a:rPr lang="en-US" sz="1050" b="1" dirty="0">
                <a:solidFill>
                  <a:srgbClr val="3A454F"/>
                </a:solidFill>
                <a:latin typeface="Aptos" panose="020B0004020202020204" pitchFamily="34" charset="0"/>
                <a:ea typeface="Calibri" pitchFamily="34" charset="-122"/>
                <a:cs typeface="Calibri" pitchFamily="34" charset="-120"/>
              </a:rPr>
              <a:t>49,1%</a:t>
            </a:r>
            <a:endParaRPr lang="en-US" sz="1050" dirty="0">
              <a:solidFill>
                <a:prstClr val="black"/>
              </a:solidFill>
              <a:latin typeface="Aptos" panose="020B0004020202020204" pitchFamily="34" charset="0"/>
            </a:endParaRPr>
          </a:p>
        </p:txBody>
      </p:sp>
      <p:sp>
        <p:nvSpPr>
          <p:cNvPr id="68" name="Shape 66"/>
          <p:cNvSpPr/>
          <p:nvPr/>
        </p:nvSpPr>
        <p:spPr>
          <a:xfrm>
            <a:off x="9693492" y="3385566"/>
            <a:ext cx="1781297" cy="384048"/>
          </a:xfrm>
          <a:prstGeom prst="rect">
            <a:avLst/>
          </a:prstGeom>
          <a:solidFill>
            <a:srgbClr val="A30D22"/>
          </a:solidFill>
          <a:ln/>
        </p:spPr>
        <p:txBody>
          <a:bodyPr/>
          <a:lstStyle/>
          <a:p>
            <a:pPr defTabSz="914378"/>
            <a:endParaRPr lang="en-US">
              <a:solidFill>
                <a:prstClr val="black"/>
              </a:solidFill>
              <a:latin typeface="Aptos" panose="020B0004020202020204" pitchFamily="34" charset="0"/>
            </a:endParaRPr>
          </a:p>
        </p:txBody>
      </p:sp>
      <p:sp>
        <p:nvSpPr>
          <p:cNvPr id="69" name="Text 67"/>
          <p:cNvSpPr/>
          <p:nvPr/>
        </p:nvSpPr>
        <p:spPr>
          <a:xfrm>
            <a:off x="9693492" y="3385566"/>
            <a:ext cx="1781297" cy="384048"/>
          </a:xfrm>
          <a:prstGeom prst="rect">
            <a:avLst/>
          </a:prstGeom>
          <a:noFill/>
          <a:ln/>
        </p:spPr>
        <p:txBody>
          <a:bodyPr wrap="square" lIns="0" tIns="0" rIns="0" bIns="0" rtlCol="0" anchor="ctr"/>
          <a:lstStyle/>
          <a:p>
            <a:pPr algn="ctr" defTabSz="914378"/>
            <a:r>
              <a:rPr lang="en-US" sz="1050" b="1" dirty="0">
                <a:solidFill>
                  <a:srgbClr val="FFFFFF"/>
                </a:solidFill>
                <a:latin typeface="Aptos" panose="020B0004020202020204" pitchFamily="34" charset="0"/>
                <a:ea typeface="Calibri" pitchFamily="34" charset="-122"/>
                <a:cs typeface="Calibri" pitchFamily="34" charset="-120"/>
              </a:rPr>
              <a:t>33,3%</a:t>
            </a:r>
            <a:endParaRPr lang="en-US" sz="1050" dirty="0">
              <a:solidFill>
                <a:prstClr val="black"/>
              </a:solidFill>
              <a:latin typeface="Aptos" panose="020B0004020202020204" pitchFamily="34" charset="0"/>
            </a:endParaRPr>
          </a:p>
        </p:txBody>
      </p:sp>
      <p:sp>
        <p:nvSpPr>
          <p:cNvPr id="70" name="Text 68"/>
          <p:cNvSpPr/>
          <p:nvPr/>
        </p:nvSpPr>
        <p:spPr>
          <a:xfrm>
            <a:off x="6120199" y="3970782"/>
            <a:ext cx="3840480" cy="237744"/>
          </a:xfrm>
          <a:prstGeom prst="rect">
            <a:avLst/>
          </a:prstGeom>
          <a:noFill/>
          <a:ln/>
        </p:spPr>
        <p:txBody>
          <a:bodyPr wrap="square" lIns="0" tIns="0" rIns="0" bIns="0" rtlCol="0" anchor="ctr"/>
          <a:lstStyle/>
          <a:p>
            <a:pPr defTabSz="914378"/>
            <a:r>
              <a:rPr lang="en-US" sz="1500" b="1" dirty="0">
                <a:solidFill>
                  <a:srgbClr val="14181C"/>
                </a:solidFill>
                <a:latin typeface="Aptos" panose="020B0004020202020204" pitchFamily="34" charset="0"/>
                <a:ea typeface="Calibri" pitchFamily="34" charset="-122"/>
                <a:cs typeface="Calibri" pitchFamily="34" charset="-120"/>
              </a:rPr>
              <a:t>Riconoscimento economico</a:t>
            </a:r>
            <a:endParaRPr lang="en-US" sz="1500" dirty="0">
              <a:solidFill>
                <a:prstClr val="black"/>
              </a:solidFill>
              <a:latin typeface="Aptos" panose="020B0004020202020204" pitchFamily="34" charset="0"/>
            </a:endParaRPr>
          </a:p>
        </p:txBody>
      </p:sp>
      <p:sp>
        <p:nvSpPr>
          <p:cNvPr id="71" name="Text 69"/>
          <p:cNvSpPr/>
          <p:nvPr/>
        </p:nvSpPr>
        <p:spPr>
          <a:xfrm>
            <a:off x="10006399" y="3943350"/>
            <a:ext cx="1463040" cy="274320"/>
          </a:xfrm>
          <a:prstGeom prst="rect">
            <a:avLst/>
          </a:prstGeom>
          <a:noFill/>
          <a:ln/>
        </p:spPr>
        <p:txBody>
          <a:bodyPr wrap="square" lIns="0" tIns="0" rIns="0" bIns="0" rtlCol="0" anchor="ctr"/>
          <a:lstStyle/>
          <a:p>
            <a:pPr algn="r" defTabSz="914378"/>
            <a:r>
              <a:rPr lang="en-US" sz="1500" b="1" dirty="0">
                <a:solidFill>
                  <a:srgbClr val="3A454F"/>
                </a:solidFill>
                <a:latin typeface="Aptos" panose="020B0004020202020204" pitchFamily="34" charset="0"/>
                <a:ea typeface="Calibri" pitchFamily="34" charset="-122"/>
                <a:cs typeface="Calibri" pitchFamily="34" charset="-120"/>
              </a:rPr>
              <a:t>47,5%</a:t>
            </a:r>
            <a:endParaRPr lang="en-US" sz="1500" dirty="0">
              <a:solidFill>
                <a:prstClr val="black"/>
              </a:solidFill>
              <a:latin typeface="Aptos" panose="020B0004020202020204" pitchFamily="34" charset="0"/>
            </a:endParaRPr>
          </a:p>
        </p:txBody>
      </p:sp>
      <p:sp>
        <p:nvSpPr>
          <p:cNvPr id="72" name="Shape 70"/>
          <p:cNvSpPr/>
          <p:nvPr/>
        </p:nvSpPr>
        <p:spPr>
          <a:xfrm>
            <a:off x="6120200" y="4263390"/>
            <a:ext cx="411891" cy="384048"/>
          </a:xfrm>
          <a:prstGeom prst="rect">
            <a:avLst/>
          </a:prstGeom>
          <a:solidFill>
            <a:srgbClr val="3A454F"/>
          </a:solidFill>
          <a:ln/>
        </p:spPr>
        <p:txBody>
          <a:bodyPr/>
          <a:lstStyle/>
          <a:p>
            <a:pPr defTabSz="914378"/>
            <a:endParaRPr lang="en-US">
              <a:solidFill>
                <a:prstClr val="black"/>
              </a:solidFill>
              <a:latin typeface="Aptos" panose="020B0004020202020204" pitchFamily="34" charset="0"/>
            </a:endParaRPr>
          </a:p>
        </p:txBody>
      </p:sp>
      <p:sp>
        <p:nvSpPr>
          <p:cNvPr id="73" name="Shape 71"/>
          <p:cNvSpPr/>
          <p:nvPr/>
        </p:nvSpPr>
        <p:spPr>
          <a:xfrm>
            <a:off x="6532090" y="4263390"/>
            <a:ext cx="2391110" cy="384048"/>
          </a:xfrm>
          <a:prstGeom prst="rect">
            <a:avLst/>
          </a:prstGeom>
          <a:solidFill>
            <a:srgbClr val="A9B2B9"/>
          </a:solidFill>
          <a:ln/>
        </p:spPr>
        <p:txBody>
          <a:bodyPr/>
          <a:lstStyle/>
          <a:p>
            <a:pPr defTabSz="914378"/>
            <a:endParaRPr lang="en-US">
              <a:solidFill>
                <a:prstClr val="black"/>
              </a:solidFill>
              <a:latin typeface="Aptos" panose="020B0004020202020204" pitchFamily="34" charset="0"/>
            </a:endParaRPr>
          </a:p>
        </p:txBody>
      </p:sp>
      <p:sp>
        <p:nvSpPr>
          <p:cNvPr id="74" name="Text 72"/>
          <p:cNvSpPr/>
          <p:nvPr/>
        </p:nvSpPr>
        <p:spPr>
          <a:xfrm>
            <a:off x="6532090" y="4263390"/>
            <a:ext cx="2391110" cy="384048"/>
          </a:xfrm>
          <a:prstGeom prst="rect">
            <a:avLst/>
          </a:prstGeom>
          <a:noFill/>
          <a:ln/>
        </p:spPr>
        <p:txBody>
          <a:bodyPr wrap="square" lIns="0" tIns="0" rIns="0" bIns="0" rtlCol="0" anchor="ctr"/>
          <a:lstStyle/>
          <a:p>
            <a:pPr algn="ctr" defTabSz="914378"/>
            <a:r>
              <a:rPr lang="en-US" sz="1050" b="1" dirty="0">
                <a:solidFill>
                  <a:srgbClr val="FFFFFF"/>
                </a:solidFill>
                <a:latin typeface="Aptos" panose="020B0004020202020204" pitchFamily="34" charset="0"/>
                <a:ea typeface="Calibri" pitchFamily="34" charset="-122"/>
                <a:cs typeface="Calibri" pitchFamily="34" charset="-120"/>
              </a:rPr>
              <a:t>44,7%</a:t>
            </a:r>
            <a:endParaRPr lang="en-US" sz="1050" dirty="0">
              <a:solidFill>
                <a:prstClr val="black"/>
              </a:solidFill>
              <a:latin typeface="Aptos" panose="020B0004020202020204" pitchFamily="34" charset="0"/>
            </a:endParaRPr>
          </a:p>
        </p:txBody>
      </p:sp>
      <p:sp>
        <p:nvSpPr>
          <p:cNvPr id="75" name="Shape 73"/>
          <p:cNvSpPr/>
          <p:nvPr/>
        </p:nvSpPr>
        <p:spPr>
          <a:xfrm>
            <a:off x="8923201" y="4263390"/>
            <a:ext cx="2209236" cy="384048"/>
          </a:xfrm>
          <a:prstGeom prst="rect">
            <a:avLst/>
          </a:prstGeom>
          <a:solidFill>
            <a:srgbClr val="E8A0AA"/>
          </a:solidFill>
          <a:ln/>
        </p:spPr>
        <p:txBody>
          <a:bodyPr/>
          <a:lstStyle/>
          <a:p>
            <a:pPr defTabSz="914378"/>
            <a:endParaRPr lang="en-US">
              <a:solidFill>
                <a:prstClr val="black"/>
              </a:solidFill>
              <a:latin typeface="Aptos" panose="020B0004020202020204" pitchFamily="34" charset="0"/>
            </a:endParaRPr>
          </a:p>
        </p:txBody>
      </p:sp>
      <p:sp>
        <p:nvSpPr>
          <p:cNvPr id="76" name="Text 74"/>
          <p:cNvSpPr/>
          <p:nvPr/>
        </p:nvSpPr>
        <p:spPr>
          <a:xfrm>
            <a:off x="8923201" y="4263390"/>
            <a:ext cx="2209236" cy="384048"/>
          </a:xfrm>
          <a:prstGeom prst="rect">
            <a:avLst/>
          </a:prstGeom>
          <a:noFill/>
          <a:ln/>
        </p:spPr>
        <p:txBody>
          <a:bodyPr wrap="square" lIns="0" tIns="0" rIns="0" bIns="0" rtlCol="0" anchor="ctr"/>
          <a:lstStyle/>
          <a:p>
            <a:pPr algn="ctr" defTabSz="914378"/>
            <a:r>
              <a:rPr lang="en-US" sz="1050" b="1" dirty="0">
                <a:solidFill>
                  <a:srgbClr val="3A454F"/>
                </a:solidFill>
                <a:latin typeface="Aptos" panose="020B0004020202020204" pitchFamily="34" charset="0"/>
                <a:ea typeface="Calibri" pitchFamily="34" charset="-122"/>
                <a:cs typeface="Calibri" pitchFamily="34" charset="-120"/>
              </a:rPr>
              <a:t>41,3%</a:t>
            </a:r>
            <a:endParaRPr lang="en-US" sz="1050" dirty="0">
              <a:solidFill>
                <a:prstClr val="black"/>
              </a:solidFill>
              <a:latin typeface="Aptos" panose="020B0004020202020204" pitchFamily="34" charset="0"/>
            </a:endParaRPr>
          </a:p>
        </p:txBody>
      </p:sp>
      <p:sp>
        <p:nvSpPr>
          <p:cNvPr id="77" name="Shape 75"/>
          <p:cNvSpPr/>
          <p:nvPr/>
        </p:nvSpPr>
        <p:spPr>
          <a:xfrm>
            <a:off x="11132438" y="4263390"/>
            <a:ext cx="331653" cy="384048"/>
          </a:xfrm>
          <a:prstGeom prst="rect">
            <a:avLst/>
          </a:prstGeom>
          <a:solidFill>
            <a:srgbClr val="A30D22"/>
          </a:solidFill>
          <a:ln/>
        </p:spPr>
        <p:txBody>
          <a:bodyPr/>
          <a:lstStyle/>
          <a:p>
            <a:pPr defTabSz="914378"/>
            <a:endParaRPr lang="en-US">
              <a:solidFill>
                <a:prstClr val="black"/>
              </a:solidFill>
              <a:latin typeface="Aptos" panose="020B0004020202020204" pitchFamily="34" charset="0"/>
            </a:endParaRPr>
          </a:p>
        </p:txBody>
      </p:sp>
      <p:sp>
        <p:nvSpPr>
          <p:cNvPr id="78" name="Shape 76"/>
          <p:cNvSpPr/>
          <p:nvPr/>
        </p:nvSpPr>
        <p:spPr>
          <a:xfrm>
            <a:off x="6120199" y="4748022"/>
            <a:ext cx="155448" cy="155448"/>
          </a:xfrm>
          <a:prstGeom prst="rect">
            <a:avLst/>
          </a:prstGeom>
          <a:solidFill>
            <a:srgbClr val="3A454F"/>
          </a:solidFill>
          <a:ln/>
        </p:spPr>
        <p:txBody>
          <a:bodyPr/>
          <a:lstStyle/>
          <a:p>
            <a:pPr defTabSz="914378"/>
            <a:endParaRPr lang="en-US">
              <a:solidFill>
                <a:prstClr val="black"/>
              </a:solidFill>
              <a:latin typeface="Aptos" panose="020B0004020202020204" pitchFamily="34" charset="0"/>
            </a:endParaRPr>
          </a:p>
        </p:txBody>
      </p:sp>
      <p:sp>
        <p:nvSpPr>
          <p:cNvPr id="79" name="Text 77"/>
          <p:cNvSpPr/>
          <p:nvPr/>
        </p:nvSpPr>
        <p:spPr>
          <a:xfrm>
            <a:off x="6339655" y="4702302"/>
            <a:ext cx="1051560" cy="256032"/>
          </a:xfrm>
          <a:prstGeom prst="rect">
            <a:avLst/>
          </a:prstGeom>
          <a:noFill/>
          <a:ln/>
        </p:spPr>
        <p:txBody>
          <a:bodyPr wrap="square" lIns="0" tIns="0" rIns="0" bIns="0" rtlCol="0" anchor="ctr"/>
          <a:lstStyle/>
          <a:p>
            <a:pPr defTabSz="914378"/>
            <a:r>
              <a:rPr lang="en-US" sz="1000" dirty="0">
                <a:solidFill>
                  <a:srgbClr val="6B7A87"/>
                </a:solidFill>
                <a:latin typeface="Aptos" panose="020B0004020202020204" pitchFamily="34" charset="0"/>
                <a:ea typeface="Calibri" pitchFamily="34" charset="-122"/>
                <a:cs typeface="Calibri" pitchFamily="34" charset="-120"/>
              </a:rPr>
              <a:t>Per niente</a:t>
            </a:r>
            <a:endParaRPr lang="en-US" sz="1000" dirty="0">
              <a:solidFill>
                <a:prstClr val="black"/>
              </a:solidFill>
              <a:latin typeface="Aptos" panose="020B0004020202020204" pitchFamily="34" charset="0"/>
            </a:endParaRPr>
          </a:p>
        </p:txBody>
      </p:sp>
      <p:sp>
        <p:nvSpPr>
          <p:cNvPr id="80" name="Shape 78"/>
          <p:cNvSpPr/>
          <p:nvPr/>
        </p:nvSpPr>
        <p:spPr>
          <a:xfrm>
            <a:off x="7327207" y="4748022"/>
            <a:ext cx="155448" cy="155448"/>
          </a:xfrm>
          <a:prstGeom prst="rect">
            <a:avLst/>
          </a:prstGeom>
          <a:solidFill>
            <a:srgbClr val="A9B2B9"/>
          </a:solidFill>
          <a:ln/>
        </p:spPr>
        <p:txBody>
          <a:bodyPr/>
          <a:lstStyle/>
          <a:p>
            <a:pPr defTabSz="914378"/>
            <a:endParaRPr lang="en-US">
              <a:solidFill>
                <a:prstClr val="black"/>
              </a:solidFill>
              <a:latin typeface="Aptos" panose="020B0004020202020204" pitchFamily="34" charset="0"/>
            </a:endParaRPr>
          </a:p>
        </p:txBody>
      </p:sp>
      <p:sp>
        <p:nvSpPr>
          <p:cNvPr id="81" name="Text 79"/>
          <p:cNvSpPr/>
          <p:nvPr/>
        </p:nvSpPr>
        <p:spPr>
          <a:xfrm>
            <a:off x="7546663" y="4702302"/>
            <a:ext cx="1051560" cy="256032"/>
          </a:xfrm>
          <a:prstGeom prst="rect">
            <a:avLst/>
          </a:prstGeom>
          <a:noFill/>
          <a:ln/>
        </p:spPr>
        <p:txBody>
          <a:bodyPr wrap="square" lIns="0" tIns="0" rIns="0" bIns="0" rtlCol="0" anchor="ctr"/>
          <a:lstStyle/>
          <a:p>
            <a:pPr defTabSz="914378"/>
            <a:r>
              <a:rPr lang="en-US" sz="1000" dirty="0">
                <a:solidFill>
                  <a:srgbClr val="6B7A87"/>
                </a:solidFill>
                <a:latin typeface="Aptos" panose="020B0004020202020204" pitchFamily="34" charset="0"/>
                <a:ea typeface="Calibri" pitchFamily="34" charset="-122"/>
                <a:cs typeface="Calibri" pitchFamily="34" charset="-120"/>
              </a:rPr>
              <a:t>Poco</a:t>
            </a:r>
            <a:endParaRPr lang="en-US" sz="1000" dirty="0">
              <a:solidFill>
                <a:prstClr val="black"/>
              </a:solidFill>
              <a:latin typeface="Aptos" panose="020B0004020202020204" pitchFamily="34" charset="0"/>
            </a:endParaRPr>
          </a:p>
        </p:txBody>
      </p:sp>
      <p:sp>
        <p:nvSpPr>
          <p:cNvPr id="82" name="Shape 80"/>
          <p:cNvSpPr/>
          <p:nvPr/>
        </p:nvSpPr>
        <p:spPr>
          <a:xfrm>
            <a:off x="8534215" y="4748022"/>
            <a:ext cx="155448" cy="155448"/>
          </a:xfrm>
          <a:prstGeom prst="rect">
            <a:avLst/>
          </a:prstGeom>
          <a:solidFill>
            <a:srgbClr val="E8A0AA"/>
          </a:solidFill>
          <a:ln/>
        </p:spPr>
        <p:txBody>
          <a:bodyPr/>
          <a:lstStyle/>
          <a:p>
            <a:pPr defTabSz="914378"/>
            <a:endParaRPr lang="en-US">
              <a:solidFill>
                <a:prstClr val="black"/>
              </a:solidFill>
              <a:latin typeface="Aptos" panose="020B0004020202020204" pitchFamily="34" charset="0"/>
            </a:endParaRPr>
          </a:p>
        </p:txBody>
      </p:sp>
      <p:sp>
        <p:nvSpPr>
          <p:cNvPr id="83" name="Text 81"/>
          <p:cNvSpPr/>
          <p:nvPr/>
        </p:nvSpPr>
        <p:spPr>
          <a:xfrm>
            <a:off x="8753671" y="4702302"/>
            <a:ext cx="1051560" cy="256032"/>
          </a:xfrm>
          <a:prstGeom prst="rect">
            <a:avLst/>
          </a:prstGeom>
          <a:noFill/>
          <a:ln/>
        </p:spPr>
        <p:txBody>
          <a:bodyPr wrap="square" lIns="0" tIns="0" rIns="0" bIns="0" rtlCol="0" anchor="ctr"/>
          <a:lstStyle/>
          <a:p>
            <a:pPr defTabSz="914378"/>
            <a:r>
              <a:rPr lang="en-US" sz="1000" dirty="0">
                <a:solidFill>
                  <a:srgbClr val="6B7A87"/>
                </a:solidFill>
                <a:latin typeface="Aptos" panose="020B0004020202020204" pitchFamily="34" charset="0"/>
                <a:ea typeface="Calibri" pitchFamily="34" charset="-122"/>
                <a:cs typeface="Calibri" pitchFamily="34" charset="-120"/>
              </a:rPr>
              <a:t>Abbastanza</a:t>
            </a:r>
            <a:endParaRPr lang="en-US" sz="1000" dirty="0">
              <a:solidFill>
                <a:prstClr val="black"/>
              </a:solidFill>
              <a:latin typeface="Aptos" panose="020B0004020202020204" pitchFamily="34" charset="0"/>
            </a:endParaRPr>
          </a:p>
        </p:txBody>
      </p:sp>
      <p:sp>
        <p:nvSpPr>
          <p:cNvPr id="84" name="Shape 82"/>
          <p:cNvSpPr/>
          <p:nvPr/>
        </p:nvSpPr>
        <p:spPr>
          <a:xfrm>
            <a:off x="9741223" y="4748022"/>
            <a:ext cx="155448" cy="155448"/>
          </a:xfrm>
          <a:prstGeom prst="rect">
            <a:avLst/>
          </a:prstGeom>
          <a:solidFill>
            <a:srgbClr val="A30D22"/>
          </a:solidFill>
          <a:ln/>
        </p:spPr>
        <p:txBody>
          <a:bodyPr/>
          <a:lstStyle/>
          <a:p>
            <a:pPr defTabSz="914378"/>
            <a:endParaRPr lang="en-US">
              <a:solidFill>
                <a:prstClr val="black"/>
              </a:solidFill>
              <a:latin typeface="Aptos" panose="020B0004020202020204" pitchFamily="34" charset="0"/>
            </a:endParaRPr>
          </a:p>
        </p:txBody>
      </p:sp>
      <p:sp>
        <p:nvSpPr>
          <p:cNvPr id="85" name="Text 83"/>
          <p:cNvSpPr/>
          <p:nvPr/>
        </p:nvSpPr>
        <p:spPr>
          <a:xfrm>
            <a:off x="9960679" y="4702302"/>
            <a:ext cx="1051560" cy="256032"/>
          </a:xfrm>
          <a:prstGeom prst="rect">
            <a:avLst/>
          </a:prstGeom>
          <a:noFill/>
          <a:ln/>
        </p:spPr>
        <p:txBody>
          <a:bodyPr wrap="square" lIns="0" tIns="0" rIns="0" bIns="0" rtlCol="0" anchor="ctr"/>
          <a:lstStyle/>
          <a:p>
            <a:pPr defTabSz="914378"/>
            <a:r>
              <a:rPr lang="en-US" sz="1000" dirty="0">
                <a:solidFill>
                  <a:srgbClr val="6B7A87"/>
                </a:solidFill>
                <a:latin typeface="Aptos" panose="020B0004020202020204" pitchFamily="34" charset="0"/>
                <a:ea typeface="Calibri" pitchFamily="34" charset="-122"/>
                <a:cs typeface="Calibri" pitchFamily="34" charset="-120"/>
              </a:rPr>
              <a:t>Molto</a:t>
            </a:r>
            <a:endParaRPr lang="en-US" sz="1000" dirty="0">
              <a:solidFill>
                <a:prstClr val="black"/>
              </a:solidFill>
              <a:latin typeface="Aptos" panose="020B0004020202020204" pitchFamily="34" charset="0"/>
            </a:endParaRPr>
          </a:p>
        </p:txBody>
      </p:sp>
      <p:sp>
        <p:nvSpPr>
          <p:cNvPr id="86" name="Text 84"/>
          <p:cNvSpPr/>
          <p:nvPr/>
        </p:nvSpPr>
        <p:spPr>
          <a:xfrm>
            <a:off x="6120199" y="4958334"/>
            <a:ext cx="5349240" cy="219456"/>
          </a:xfrm>
          <a:prstGeom prst="rect">
            <a:avLst/>
          </a:prstGeom>
          <a:noFill/>
          <a:ln/>
        </p:spPr>
        <p:txBody>
          <a:bodyPr wrap="square" lIns="0" tIns="0" rIns="0" bIns="0" rtlCol="0" anchor="ctr"/>
          <a:lstStyle/>
          <a:p>
            <a:pPr algn="r" defTabSz="914378"/>
            <a:r>
              <a:rPr lang="en-US" sz="950" i="1" dirty="0">
                <a:solidFill>
                  <a:srgbClr val="6B7A87"/>
                </a:solidFill>
                <a:latin typeface="Aptos" panose="020B0004020202020204" pitchFamily="34" charset="0"/>
                <a:ea typeface="Calibri" pitchFamily="34" charset="-122"/>
                <a:cs typeface="Calibri" pitchFamily="34" charset="-120"/>
              </a:rPr>
              <a:t>i valori a destra sommano «abbastanza» + «molto»</a:t>
            </a:r>
            <a:endParaRPr lang="en-US" sz="950" dirty="0">
              <a:solidFill>
                <a:prstClr val="black"/>
              </a:solidFill>
              <a:latin typeface="Aptos" panose="020B0004020202020204" pitchFamily="34"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7B50BF0A-3814-E399-7D33-EA5DAE514910}"/>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8EC1A675-0F0E-E3E4-CDAD-A118C21C9609}"/>
              </a:ext>
            </a:extLst>
          </p:cNvPr>
          <p:cNvSpPr txBox="1"/>
          <p:nvPr/>
        </p:nvSpPr>
        <p:spPr>
          <a:xfrm>
            <a:off x="3049089" y="2644074"/>
            <a:ext cx="6093822" cy="1592937"/>
          </a:xfrm>
          <a:prstGeom prst="rect">
            <a:avLst/>
          </a:prstGeom>
          <a:noFill/>
        </p:spPr>
        <p:txBody>
          <a:bodyPr wrap="square">
            <a:spAutoFit/>
          </a:bodyPr>
          <a:lstStyle/>
          <a:p>
            <a:pPr algn="ctr" defTabSz="685800">
              <a:lnSpc>
                <a:spcPct val="90000"/>
              </a:lnSpc>
              <a:spcBef>
                <a:spcPct val="0"/>
              </a:spcBef>
              <a:spcAft>
                <a:spcPts val="450"/>
              </a:spcAft>
            </a:pPr>
            <a:r>
              <a:rPr lang="en-US" sz="5400" b="1" dirty="0">
                <a:solidFill>
                  <a:srgbClr val="990011"/>
                </a:solidFill>
                <a:effectLst>
                  <a:outerShdw blurRad="38100" dist="38100" dir="2700000" algn="tl">
                    <a:srgbClr val="000000">
                      <a:alpha val="43137"/>
                    </a:srgbClr>
                  </a:outerShdw>
                </a:effectLst>
                <a:latin typeface="Aptos" panose="020B0004020202020204" pitchFamily="34" charset="0"/>
              </a:rPr>
              <a:t> I RISULTATI DEL QUESTIONARIO</a:t>
            </a:r>
          </a:p>
        </p:txBody>
      </p:sp>
      <p:pic>
        <p:nvPicPr>
          <p:cNvPr id="4" name="Picture 3">
            <a:extLst>
              <a:ext uri="{FF2B5EF4-FFF2-40B4-BE49-F238E27FC236}">
                <a16:creationId xmlns:a16="http://schemas.microsoft.com/office/drawing/2014/main" id="{B096A7B5-437D-6598-7850-8ECE58B2B042}"/>
              </a:ext>
            </a:extLst>
          </p:cNvPr>
          <p:cNvPicPr>
            <a:picLocks noChangeAspect="1"/>
          </p:cNvPicPr>
          <p:nvPr/>
        </p:nvPicPr>
        <p:blipFill>
          <a:blip r:embed="rId2" cstate="print">
            <a:alphaModFix amt="20000"/>
            <a:extLst>
              <a:ext uri="{28A0092B-C50C-407E-A947-70E740481C1C}">
                <a14:useLocalDpi xmlns:a14="http://schemas.microsoft.com/office/drawing/2010/main" val="0"/>
              </a:ext>
            </a:extLst>
          </a:blip>
          <a:stretch>
            <a:fillRect/>
          </a:stretch>
        </p:blipFill>
        <p:spPr>
          <a:xfrm>
            <a:off x="10267950" y="6209507"/>
            <a:ext cx="1000550" cy="455459"/>
          </a:xfrm>
          <a:prstGeom prst="rect">
            <a:avLst/>
          </a:prstGeom>
        </p:spPr>
      </p:pic>
      <p:pic>
        <p:nvPicPr>
          <p:cNvPr id="8" name="Picture 7">
            <a:extLst>
              <a:ext uri="{FF2B5EF4-FFF2-40B4-BE49-F238E27FC236}">
                <a16:creationId xmlns:a16="http://schemas.microsoft.com/office/drawing/2014/main" id="{1D180617-AFAD-9818-E49C-D66F8ABA95F4}"/>
              </a:ext>
            </a:extLst>
          </p:cNvPr>
          <p:cNvPicPr>
            <a:picLocks noChangeAspect="1"/>
          </p:cNvPicPr>
          <p:nvPr/>
        </p:nvPicPr>
        <p:blipFill>
          <a:blip r:embed="rId3" cstate="print">
            <a:alphaModFix amt="20000"/>
            <a:extLst>
              <a:ext uri="{28A0092B-C50C-407E-A947-70E740481C1C}">
                <a14:useLocalDpi xmlns:a14="http://schemas.microsoft.com/office/drawing/2010/main" val="0"/>
              </a:ext>
            </a:extLst>
          </a:blip>
          <a:stretch>
            <a:fillRect/>
          </a:stretch>
        </p:blipFill>
        <p:spPr>
          <a:xfrm>
            <a:off x="11561004" y="6030820"/>
            <a:ext cx="463692" cy="643671"/>
          </a:xfrm>
          <a:prstGeom prst="rect">
            <a:avLst/>
          </a:prstGeom>
        </p:spPr>
      </p:pic>
    </p:spTree>
    <p:extLst>
      <p:ext uri="{BB962C8B-B14F-4D97-AF65-F5344CB8AC3E}">
        <p14:creationId xmlns:p14="http://schemas.microsoft.com/office/powerpoint/2010/main" val="20697405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FAAEEF6C-9C30-E534-48C5-5656FC0AD433}"/>
              </a:ext>
            </a:extLst>
          </p:cNvPr>
          <p:cNvPicPr>
            <a:picLocks noChangeAspect="1"/>
          </p:cNvPicPr>
          <p:nvPr/>
        </p:nvPicPr>
        <p:blipFill>
          <a:blip r:embed="rId2"/>
          <a:srcRect r="4467"/>
          <a:stretch>
            <a:fillRect/>
          </a:stretch>
        </p:blipFill>
        <p:spPr>
          <a:xfrm>
            <a:off x="95250" y="342901"/>
            <a:ext cx="12001501" cy="6400736"/>
          </a:xfrm>
          <a:prstGeom prst="rect">
            <a:avLst/>
          </a:prstGeom>
        </p:spPr>
      </p:pic>
    </p:spTree>
    <p:extLst>
      <p:ext uri="{BB962C8B-B14F-4D97-AF65-F5344CB8AC3E}">
        <p14:creationId xmlns:p14="http://schemas.microsoft.com/office/powerpoint/2010/main" val="8754341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BD592F"/>
        </a:solidFill>
        <a:effectLst/>
      </p:bgPr>
    </p:bg>
    <p:spTree>
      <p:nvGrpSpPr>
        <p:cNvPr id="1" name="">
          <a:extLst>
            <a:ext uri="{FF2B5EF4-FFF2-40B4-BE49-F238E27FC236}">
              <a16:creationId xmlns:a16="http://schemas.microsoft.com/office/drawing/2014/main" id="{4FF78BAC-6403-5B61-2F52-8593B2C80682}"/>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D39B9454-D70B-AF80-16F6-09F20EE71787}"/>
              </a:ext>
            </a:extLst>
          </p:cNvPr>
          <p:cNvSpPr txBox="1"/>
          <p:nvPr/>
        </p:nvSpPr>
        <p:spPr>
          <a:xfrm>
            <a:off x="3009236" y="2000250"/>
            <a:ext cx="6173528" cy="2093330"/>
          </a:xfrm>
          <a:prstGeom prst="rect">
            <a:avLst/>
          </a:prstGeom>
          <a:noFill/>
        </p:spPr>
        <p:txBody>
          <a:bodyPr wrap="square">
            <a:spAutoFit/>
          </a:bodyPr>
          <a:lstStyle/>
          <a:p>
            <a:pPr algn="ctr" defTabSz="685800">
              <a:lnSpc>
                <a:spcPct val="90000"/>
              </a:lnSpc>
              <a:spcBef>
                <a:spcPct val="0"/>
              </a:spcBef>
              <a:spcAft>
                <a:spcPts val="450"/>
              </a:spcAft>
            </a:pPr>
            <a:r>
              <a:rPr lang="en-US" sz="4950" b="1" dirty="0">
                <a:solidFill>
                  <a:srgbClr val="EEECE1"/>
                </a:solidFill>
                <a:latin typeface="Aptos" panose="020B0004020202020204" pitchFamily="34" charset="0"/>
              </a:rPr>
              <a:t> </a:t>
            </a:r>
            <a:r>
              <a:rPr lang="en-US" sz="3600" b="1" dirty="0">
                <a:solidFill>
                  <a:srgbClr val="EEECE1"/>
                </a:solidFill>
                <a:latin typeface="Aptos" panose="020B0004020202020204" pitchFamily="34" charset="0"/>
              </a:rPr>
              <a:t>I RISULTATI DEL QUESTIONARIO: </a:t>
            </a:r>
            <a:endParaRPr lang="en-US" sz="4050" b="1" dirty="0">
              <a:solidFill>
                <a:srgbClr val="EEECE1"/>
              </a:solidFill>
              <a:latin typeface="Aptos" panose="020B0004020202020204" pitchFamily="34" charset="0"/>
            </a:endParaRPr>
          </a:p>
          <a:p>
            <a:pPr algn="ctr" defTabSz="685800">
              <a:lnSpc>
                <a:spcPct val="90000"/>
              </a:lnSpc>
              <a:spcBef>
                <a:spcPct val="0"/>
              </a:spcBef>
              <a:spcAft>
                <a:spcPts val="450"/>
              </a:spcAft>
            </a:pPr>
            <a:r>
              <a:rPr lang="en-US" sz="5400" b="1" dirty="0">
                <a:solidFill>
                  <a:srgbClr val="EEECE1"/>
                </a:solidFill>
                <a:effectLst>
                  <a:outerShdw blurRad="38100" dist="38100" dir="2700000" algn="tl">
                    <a:srgbClr val="000000">
                      <a:alpha val="43137"/>
                    </a:srgbClr>
                  </a:outerShdw>
                </a:effectLst>
                <a:latin typeface="Aptos" panose="020B0004020202020204" pitchFamily="34" charset="0"/>
              </a:rPr>
              <a:t>IL LAVORO</a:t>
            </a:r>
          </a:p>
        </p:txBody>
      </p:sp>
      <p:pic>
        <p:nvPicPr>
          <p:cNvPr id="4" name="Picture 3">
            <a:extLst>
              <a:ext uri="{FF2B5EF4-FFF2-40B4-BE49-F238E27FC236}">
                <a16:creationId xmlns:a16="http://schemas.microsoft.com/office/drawing/2014/main" id="{4E06326E-9E50-EECD-00EC-D148A92B8EA8}"/>
              </a:ext>
            </a:extLst>
          </p:cNvPr>
          <p:cNvPicPr>
            <a:picLocks noChangeAspect="1"/>
          </p:cNvPicPr>
          <p:nvPr/>
        </p:nvPicPr>
        <p:blipFill>
          <a:blip r:embed="rId2" cstate="print">
            <a:alphaModFix amt="20000"/>
            <a:extLst>
              <a:ext uri="{28A0092B-C50C-407E-A947-70E740481C1C}">
                <a14:useLocalDpi xmlns:a14="http://schemas.microsoft.com/office/drawing/2010/main" val="0"/>
              </a:ext>
            </a:extLst>
          </a:blip>
          <a:stretch>
            <a:fillRect/>
          </a:stretch>
        </p:blipFill>
        <p:spPr>
          <a:xfrm>
            <a:off x="10267950" y="6209507"/>
            <a:ext cx="1000550" cy="455459"/>
          </a:xfrm>
          <a:prstGeom prst="rect">
            <a:avLst/>
          </a:prstGeom>
        </p:spPr>
      </p:pic>
      <p:pic>
        <p:nvPicPr>
          <p:cNvPr id="8" name="Picture 7">
            <a:extLst>
              <a:ext uri="{FF2B5EF4-FFF2-40B4-BE49-F238E27FC236}">
                <a16:creationId xmlns:a16="http://schemas.microsoft.com/office/drawing/2014/main" id="{51B68CE0-D165-0AEE-7175-010F111C3BE8}"/>
              </a:ext>
            </a:extLst>
          </p:cNvPr>
          <p:cNvPicPr>
            <a:picLocks noChangeAspect="1"/>
          </p:cNvPicPr>
          <p:nvPr/>
        </p:nvPicPr>
        <p:blipFill>
          <a:blip r:embed="rId3" cstate="print">
            <a:alphaModFix amt="20000"/>
            <a:extLst>
              <a:ext uri="{28A0092B-C50C-407E-A947-70E740481C1C}">
                <a14:useLocalDpi xmlns:a14="http://schemas.microsoft.com/office/drawing/2010/main" val="0"/>
              </a:ext>
            </a:extLst>
          </a:blip>
          <a:stretch>
            <a:fillRect/>
          </a:stretch>
        </p:blipFill>
        <p:spPr>
          <a:xfrm>
            <a:off x="11561004" y="6030820"/>
            <a:ext cx="463692" cy="643671"/>
          </a:xfrm>
          <a:prstGeom prst="rect">
            <a:avLst/>
          </a:prstGeom>
        </p:spPr>
      </p:pic>
    </p:spTree>
    <p:extLst>
      <p:ext uri="{BB962C8B-B14F-4D97-AF65-F5344CB8AC3E}">
        <p14:creationId xmlns:p14="http://schemas.microsoft.com/office/powerpoint/2010/main" val="3882642514"/>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53</TotalTime>
  <Words>2543</Words>
  <Application>Microsoft Office PowerPoint</Application>
  <PresentationFormat>Widescreen</PresentationFormat>
  <Paragraphs>407</Paragraphs>
  <Slides>28</Slides>
  <Notes>12</Notes>
  <HiddenSlides>0</HiddenSlides>
  <MMClips>0</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28</vt:i4>
      </vt:variant>
    </vt:vector>
  </HeadingPairs>
  <TitlesOfParts>
    <vt:vector size="33" baseType="lpstr">
      <vt:lpstr>Aptos</vt:lpstr>
      <vt:lpstr>Arial</vt:lpstr>
      <vt:lpstr>Calibri</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P. Emanuele de Girolamo</dc:creator>
  <cp:lastModifiedBy>P. Emanuele de Girolamo</cp:lastModifiedBy>
  <cp:revision>5</cp:revision>
  <dcterms:created xsi:type="dcterms:W3CDTF">2026-07-23T15:14:18Z</dcterms:created>
  <dcterms:modified xsi:type="dcterms:W3CDTF">2026-07-23T16:08:13Z</dcterms:modified>
</cp:coreProperties>
</file>