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311" r:id="rId3"/>
    <p:sldId id="271" r:id="rId4"/>
    <p:sldId id="314" r:id="rId5"/>
    <p:sldId id="312" r:id="rId6"/>
    <p:sldId id="315" r:id="rId7"/>
    <p:sldId id="316" r:id="rId8"/>
    <p:sldId id="317" r:id="rId9"/>
    <p:sldId id="318" r:id="rId10"/>
    <p:sldId id="303" r:id="rId11"/>
    <p:sldId id="319" r:id="rId12"/>
    <p:sldId id="320" r:id="rId13"/>
    <p:sldId id="300" r:id="rId14"/>
    <p:sldId id="321" r:id="rId15"/>
    <p:sldId id="322" r:id="rId16"/>
    <p:sldId id="277" r:id="rId17"/>
    <p:sldId id="323" r:id="rId18"/>
    <p:sldId id="324" r:id="rId19"/>
    <p:sldId id="325" r:id="rId20"/>
    <p:sldId id="326" r:id="rId21"/>
    <p:sldId id="328" r:id="rId22"/>
    <p:sldId id="309" r:id="rId23"/>
    <p:sldId id="31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BBE5-68E2-4527-9A70-310FB00C1921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BBF4E-09DE-4628-B0A7-13F35D2BD8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24C70-1186-4243-BE25-7896753D379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ED817C-5C33-4985-A6E0-DF27FD4A2745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6DDF0-2224-485D-B26D-0BC995E7ADA8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BF4E-09DE-4628-B0A7-13F35D2BD852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E56B1-061D-4F22-8AB5-FF8BFEA11B51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19681C-4CDE-4614-B09B-FCF845AE2A2F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BF4E-09DE-4628-B0A7-13F35D2BD852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BF4E-09DE-4628-B0A7-13F35D2BD852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24C70-1186-4243-BE25-7896753D3791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F97E1-9C6C-48AF-B1ED-D1E0C0FD76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C12EC-AE43-48A0-AF3F-7AFA4E98B6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CEF2-4574-4F33-B22E-9327B8CC0272}" type="datetimeFigureOut">
              <a:rPr lang="it-IT" smtClean="0"/>
              <a:pPr/>
              <a:t>03/07/2019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D06E-F0CD-4879-9B1A-8BAF0323F3B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75613" cy="1439863"/>
          </a:xfrm>
        </p:spPr>
        <p:txBody>
          <a:bodyPr/>
          <a:lstStyle/>
          <a:p>
            <a:pPr eaLnBrk="1" hangingPunct="1"/>
            <a:r>
              <a:rPr lang="it-IT" sz="4000" smtClean="0"/>
              <a:t/>
            </a:r>
            <a:br>
              <a:rPr lang="it-IT" sz="4000" smtClean="0"/>
            </a:br>
            <a:endParaRPr lang="it-IT" sz="4000" smtClean="0"/>
          </a:p>
        </p:txBody>
      </p:sp>
      <p:sp>
        <p:nvSpPr>
          <p:cNvPr id="2051" name="Segnaposto testo 6"/>
          <p:cNvSpPr>
            <a:spLocks noGrp="1"/>
          </p:cNvSpPr>
          <p:nvPr>
            <p:ph type="body" sz="half" idx="1"/>
          </p:nvPr>
        </p:nvSpPr>
        <p:spPr>
          <a:xfrm>
            <a:off x="539552" y="3212976"/>
            <a:ext cx="8218487" cy="1365250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sz="4000" dirty="0" smtClean="0"/>
              <a:t>La contrattazione sociale  territoriale in Toscana nel 2018</a:t>
            </a:r>
          </a:p>
        </p:txBody>
      </p:sp>
      <p:pic>
        <p:nvPicPr>
          <p:cNvPr id="2052" name="fbPhotoImage" descr="https://fbcdn-sphotos-d-a.akamaihd.net/hphotos-ak-xft1/v/t1.0-9/1534349_1533138666959866_3110444129154330398_n.jpg?oh=c4ec1ddd60edb951b78d3c2e2bce9b36&amp;oe=55DC60B5&amp;__gda__=1441021759_0b134af60bee0bd33f36b381919849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6035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fbPhotoImage" descr="https://scontent-ams.xx.fbcdn.net/hphotos-xpf1/v/t1.0-9/p720x720/1505468_770058583078281_4721241616217669040_n.jpg?oh=845ad8f0f916b09b9cf1c95c7c8b0ac1&amp;oe=559744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60350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magine 11" descr="G:\PERSONAL\Marcello\Loghi ires\logo senza scritta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33375"/>
            <a:ext cx="10874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Immagine 7" descr="C:\Users\user\AppData\Local\Microsoft\Windows\Temporary Internet Files\Content.Outlook\KC459MFH\logo fp toscan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60350"/>
            <a:ext cx="884237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/>
          </a:p>
        </p:txBody>
      </p:sp>
      <p:sp>
        <p:nvSpPr>
          <p:cNvPr id="20589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Percentuale di popolazione coperta da accordi su totale della popolazione della provincia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2800" dirty="0" smtClean="0"/>
              <a:t>Come già evidenziato, la quota della popolazione regionale che risiede in comuni dove è presente un accordo si è ridotta (dal 33% al 28% del 2018), pur rimanendo stabile e in leggero aumento la quota dei comuni coperti, a causa di una minore incidenza dei comuni medio-grandi e grandi. </a:t>
            </a:r>
          </a:p>
          <a:p>
            <a:pPr algn="just"/>
            <a:r>
              <a:rPr lang="it-IT" sz="2800" dirty="0" smtClean="0"/>
              <a:t>La variazione delle quote di popolazione coperta nelle varie province dipende anzitutto dalla presenza dei comuni capoluogo. </a:t>
            </a:r>
          </a:p>
          <a:p>
            <a:pPr algn="just"/>
            <a:r>
              <a:rPr lang="it-IT" sz="2800" dirty="0" smtClean="0"/>
              <a:t>Aumento, quindi, per Pisa (dal 45% al 72% ), Siena (dal 72% al 79%). Diminuzione per Lucca (dall’89% al 33%) e Pistoia (dal 67% al 33%). </a:t>
            </a:r>
          </a:p>
          <a:p>
            <a:pPr algn="just"/>
            <a:endParaRPr lang="it-IT" sz="2800" dirty="0" smtClean="0"/>
          </a:p>
          <a:p>
            <a:pPr algn="just"/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dirty="0" smtClean="0"/>
              <a:t>Percentuali di comuni coperti da accordi  per classi di ampiezza demografica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5157192"/>
            <a:ext cx="8280920" cy="1368152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La </a:t>
            </a:r>
            <a:r>
              <a:rPr lang="it-IT" sz="1800" b="1" dirty="0" smtClean="0"/>
              <a:t>maggiore diminuzione </a:t>
            </a:r>
            <a:r>
              <a:rPr lang="it-IT" sz="1800" dirty="0" smtClean="0"/>
              <a:t>si verifica nei </a:t>
            </a:r>
            <a:r>
              <a:rPr lang="it-IT" sz="1800" b="1" dirty="0" smtClean="0"/>
              <a:t>comuni grandi </a:t>
            </a:r>
            <a:r>
              <a:rPr lang="it-IT" sz="1800" dirty="0" smtClean="0"/>
              <a:t>(</a:t>
            </a:r>
            <a:r>
              <a:rPr lang="it-IT" sz="1800" b="1" dirty="0" smtClean="0"/>
              <a:t>dal 46% del 2017 al 31% del 2018</a:t>
            </a:r>
            <a:r>
              <a:rPr lang="it-IT" sz="1800" dirty="0" smtClean="0"/>
              <a:t>).</a:t>
            </a:r>
          </a:p>
          <a:p>
            <a:pPr algn="just"/>
            <a:r>
              <a:rPr lang="it-IT" sz="1800" dirty="0" smtClean="0"/>
              <a:t>La </a:t>
            </a:r>
            <a:r>
              <a:rPr lang="it-IT" sz="1800" b="1" dirty="0" smtClean="0"/>
              <a:t>percentuale di comuni coperti cresce </a:t>
            </a:r>
            <a:r>
              <a:rPr lang="it-IT" sz="1800" dirty="0" smtClean="0"/>
              <a:t>nelle fasce dimensionali </a:t>
            </a:r>
            <a:r>
              <a:rPr lang="it-IT" sz="1800" b="1" dirty="0" smtClean="0"/>
              <a:t>fra 1000 e 15000 abitanti,</a:t>
            </a:r>
            <a:r>
              <a:rPr lang="it-IT" sz="1800" dirty="0" smtClean="0"/>
              <a:t> con una </a:t>
            </a:r>
            <a:r>
              <a:rPr lang="it-IT" sz="1800" b="1" dirty="0" smtClean="0"/>
              <a:t>copertura massima (quasi il 40%) </a:t>
            </a:r>
            <a:r>
              <a:rPr lang="it-IT" sz="1800" dirty="0" smtClean="0"/>
              <a:t>che si verifica proprio nei </a:t>
            </a:r>
            <a:r>
              <a:rPr lang="it-IT" sz="1800" b="1" dirty="0" smtClean="0"/>
              <a:t>comuni </a:t>
            </a:r>
            <a:r>
              <a:rPr lang="it-IT" sz="1800" b="1" dirty="0" err="1" smtClean="0"/>
              <a:t>medio-piccoli</a:t>
            </a:r>
            <a:r>
              <a:rPr lang="it-IT" sz="1800" b="1" dirty="0" smtClean="0"/>
              <a:t> (5-15mila abitanti).</a:t>
            </a:r>
            <a:endParaRPr lang="it-IT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72554"/>
            <a:ext cx="8280920" cy="366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smtClean="0"/>
              <a:t>Percentuali di comuni coperti da accordi  per classi di ampiezza demografica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4149080"/>
            <a:ext cx="8137276" cy="230410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it-IT" sz="2000" dirty="0" smtClean="0"/>
              <a:t>Bisogna comunque rilevare che </a:t>
            </a:r>
            <a:r>
              <a:rPr lang="it-IT" sz="2000" b="1" dirty="0" smtClean="0"/>
              <a:t>i comuni medi (15-50mila abitanti</a:t>
            </a:r>
            <a:r>
              <a:rPr lang="it-IT" sz="2000" dirty="0" smtClean="0"/>
              <a:t>), pur subendo una diminuzione </a:t>
            </a:r>
            <a:r>
              <a:rPr lang="it-IT" sz="2000" b="1" dirty="0" smtClean="0"/>
              <a:t>si collocano al secondo posto come copertura con una quota (36%) </a:t>
            </a:r>
            <a:r>
              <a:rPr lang="it-IT" sz="2000" dirty="0" smtClean="0"/>
              <a:t>vicina ai comuni medio piccoli (38%). </a:t>
            </a:r>
          </a:p>
          <a:p>
            <a:pPr algn="just">
              <a:lnSpc>
                <a:spcPct val="80000"/>
              </a:lnSpc>
            </a:pPr>
            <a:r>
              <a:rPr lang="it-IT" sz="2000" b="1" dirty="0" smtClean="0"/>
              <a:t>Quindi la fascia intermedia </a:t>
            </a:r>
            <a:r>
              <a:rPr lang="it-IT" sz="2000" dirty="0" smtClean="0"/>
              <a:t>(dal punto di vista demografico: da 5mila a 50mila residenti) </a:t>
            </a:r>
            <a:r>
              <a:rPr lang="it-IT" sz="2000" b="1" dirty="0" smtClean="0"/>
              <a:t>si conferma </a:t>
            </a:r>
            <a:r>
              <a:rPr lang="it-IT" sz="2000" dirty="0" smtClean="0"/>
              <a:t>come una sorta di </a:t>
            </a:r>
            <a:r>
              <a:rPr lang="it-IT" sz="2000" b="1" dirty="0" smtClean="0"/>
              <a:t>“punta di lancia” della contrattazione sociale</a:t>
            </a:r>
            <a:r>
              <a:rPr lang="it-IT" sz="2000" dirty="0" smtClean="0"/>
              <a:t>, per quanto ridotta rispetto ai primi anni del decennio, nella quale le proposte sindacali trovano evidentemente maggior riscontro che nei comuni più grandi. </a:t>
            </a:r>
          </a:p>
          <a:p>
            <a:pPr algn="just">
              <a:lnSpc>
                <a:spcPct val="80000"/>
              </a:lnSpc>
            </a:pPr>
            <a:endParaRPr lang="it-IT" sz="20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81153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99592" y="4869160"/>
            <a:ext cx="7632848" cy="1512317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Anche prendendo in considerazione la </a:t>
            </a:r>
            <a:r>
              <a:rPr lang="it-IT" sz="1800" b="1" dirty="0" smtClean="0"/>
              <a:t>variabile della popolazione coperta </a:t>
            </a:r>
            <a:r>
              <a:rPr lang="it-IT" sz="1800" dirty="0" smtClean="0"/>
              <a:t>(all’interno di ogni fascia di ampiezza demografica) la contrattazione sociale trova </a:t>
            </a:r>
            <a:r>
              <a:rPr lang="it-IT" sz="1800" b="1" dirty="0" smtClean="0"/>
              <a:t>maggiormente riscontro in quella fascia di medi comuni con 5-50mila abitanti,</a:t>
            </a:r>
            <a:r>
              <a:rPr lang="it-IT" sz="1800" dirty="0" smtClean="0"/>
              <a:t> nei quali i </a:t>
            </a:r>
            <a:r>
              <a:rPr lang="it-IT" sz="1800" b="1" dirty="0" smtClean="0"/>
              <a:t>tassi di copertura si avvicinano ai due quinti </a:t>
            </a:r>
            <a:r>
              <a:rPr lang="it-IT" sz="1800" dirty="0" smtClean="0"/>
              <a:t>(39% i comuni medio-piccoli e 37% i comuni medi) mentre </a:t>
            </a:r>
            <a:r>
              <a:rPr lang="it-IT" sz="1800" b="1" dirty="0" smtClean="0"/>
              <a:t>la copertura dei comuni grandi</a:t>
            </a:r>
            <a:r>
              <a:rPr lang="it-IT" sz="1800" dirty="0" smtClean="0"/>
              <a:t> si attesta solo </a:t>
            </a:r>
            <a:r>
              <a:rPr lang="it-IT" sz="1800" b="1" dirty="0" smtClean="0"/>
              <a:t>un quinto della popolazione</a:t>
            </a:r>
            <a:r>
              <a:rPr lang="it-IT" sz="1800" dirty="0" smtClean="0"/>
              <a:t>. </a:t>
            </a:r>
            <a:endParaRPr lang="it-IT" sz="1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738031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aree tematiche oggetto di contrattazione </a:t>
            </a:r>
            <a:br>
              <a:rPr lang="it-IT" sz="3200" dirty="0" smtClean="0"/>
            </a:br>
            <a:r>
              <a:rPr lang="it-IT" sz="3200" dirty="0" smtClean="0"/>
              <a:t>in Toscana nel 2018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086725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051720" y="1196748"/>
          <a:ext cx="4896545" cy="5580124"/>
        </p:xfrm>
        <a:graphic>
          <a:graphicData uri="http://schemas.openxmlformats.org/drawingml/2006/table">
            <a:tbl>
              <a:tblPr/>
              <a:tblGrid>
                <a:gridCol w="561142"/>
                <a:gridCol w="3764324"/>
                <a:gridCol w="571079"/>
              </a:tblGrid>
              <a:tr h="6636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Aree tematiche negoziali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% sugli accordi totali</a:t>
                      </a:r>
                      <a:endParaRPr lang="it-IT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01.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Relazioni tra le parti e definizione del processo 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81%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02.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e strumenti della partecipazione attiva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51%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03.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Pubblica amministrazione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76%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04.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di bilancio 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71%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05.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socio-sanitarie ed assistenziali 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93%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06.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del lavoro e dello sviluppo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63%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07.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Politica locale dei redditi e delle entrate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96%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08.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Azioni di contrasto delle discriminazioni e pari opportunità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38%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09.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abitative e del territorio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76%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10.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dell’infanzia, giovani, educative e dell’istruzione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74%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11.</a:t>
                      </a:r>
                      <a:endParaRPr lang="it-IT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Politiche culturali, di socializzazione e sicurezza</a:t>
                      </a:r>
                      <a:endParaRPr lang="it-IT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76" marR="37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40%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dirty="0" smtClean="0"/>
              <a:t>Politica dei redditi e delle entrate: tasse e tariffe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91513" cy="57324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b="1" dirty="0" smtClean="0">
                <a:latin typeface="Calibri" pitchFamily="34" charset="0"/>
              </a:rPr>
              <a:t>Politica locale dei redditi e delle entrate </a:t>
            </a:r>
            <a:r>
              <a:rPr lang="it-IT" dirty="0" smtClean="0"/>
              <a:t>si conferma come un </a:t>
            </a:r>
            <a:r>
              <a:rPr lang="it-IT" b="1" dirty="0" smtClean="0"/>
              <a:t>pilastro della contrattazione sociale</a:t>
            </a:r>
            <a:r>
              <a:rPr lang="it-IT" dirty="0" smtClean="0"/>
              <a:t>,</a:t>
            </a:r>
            <a:r>
              <a:rPr lang="it-IT" b="1" dirty="0" smtClean="0">
                <a:latin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comparendo nella </a:t>
            </a:r>
            <a:r>
              <a:rPr lang="it-IT" b="1" dirty="0" smtClean="0">
                <a:latin typeface="Calibri" pitchFamily="34" charset="0"/>
              </a:rPr>
              <a:t>quasi totalità degli accordi (96%) </a:t>
            </a:r>
            <a:r>
              <a:rPr lang="it-IT" dirty="0" smtClean="0">
                <a:latin typeface="Calibri" pitchFamily="34" charset="0"/>
              </a:rPr>
              <a:t>concernenti il 2018.</a:t>
            </a:r>
          </a:p>
          <a:p>
            <a:pPr algn="just"/>
            <a:r>
              <a:rPr lang="it-IT" dirty="0" smtClean="0"/>
              <a:t>In una sintesi sulla contrattazione sociale nella provincia di Pisa, redatta dalle delegazioni sindacali, è evidenziato, tramite esempi, come </a:t>
            </a:r>
            <a:r>
              <a:rPr lang="it-IT" b="1" dirty="0" smtClean="0"/>
              <a:t>intese su aspetti tariffari e tributari comportino risparmi per la popolazione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La voce relativa alla tariffa sui rifiuti, la </a:t>
            </a:r>
            <a:r>
              <a:rPr lang="it-IT" b="1" dirty="0" smtClean="0"/>
              <a:t>TARI</a:t>
            </a:r>
            <a:r>
              <a:rPr lang="it-IT" dirty="0" smtClean="0"/>
              <a:t> acquisisce </a:t>
            </a:r>
            <a:r>
              <a:rPr lang="it-IT" b="1" dirty="0" smtClean="0"/>
              <a:t>sempre più importanza</a:t>
            </a:r>
            <a:r>
              <a:rPr lang="it-IT" dirty="0" smtClean="0"/>
              <a:t>, mentre è </a:t>
            </a:r>
            <a:r>
              <a:rPr lang="it-IT" b="1" dirty="0" smtClean="0"/>
              <a:t>ridimensionata la rilevanza </a:t>
            </a:r>
            <a:r>
              <a:rPr lang="it-IT" dirty="0" smtClean="0"/>
              <a:t>delle voci concernenti gli immobili come </a:t>
            </a:r>
            <a:r>
              <a:rPr lang="it-IT" b="1" dirty="0" smtClean="0"/>
              <a:t>IMU e TASI</a:t>
            </a:r>
            <a:r>
              <a:rPr lang="it-IT" dirty="0" smtClean="0"/>
              <a:t>, data l’esclusione dei proprietari e residenti nella abitazione principale. </a:t>
            </a:r>
          </a:p>
          <a:p>
            <a:pPr algn="just"/>
            <a:r>
              <a:rPr lang="it-IT" b="1" dirty="0" smtClean="0"/>
              <a:t>Riorganizzazione dei servizi di igiene urbana </a:t>
            </a:r>
            <a:r>
              <a:rPr lang="it-IT" dirty="0" smtClean="0"/>
              <a:t>con la definizione degli ATO poteva comportare un </a:t>
            </a:r>
            <a:r>
              <a:rPr lang="it-IT" b="1" dirty="0" smtClean="0"/>
              <a:t>iniziale aumento dei costi </a:t>
            </a:r>
            <a:r>
              <a:rPr lang="it-IT" dirty="0" smtClean="0"/>
              <a:t>di smaltimento, sfociante, poi, in </a:t>
            </a:r>
            <a:r>
              <a:rPr lang="it-IT" b="1" dirty="0" smtClean="0"/>
              <a:t>una diminuzione a sistema a regime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 smtClean="0">
                <a:latin typeface="Calibri" pitchFamily="34" charset="0"/>
              </a:rPr>
              <a:t>2018 Diminuzione della TARI: </a:t>
            </a:r>
            <a:r>
              <a:rPr lang="it-IT" dirty="0" smtClean="0">
                <a:latin typeface="Calibri" pitchFamily="34" charset="0"/>
              </a:rPr>
              <a:t>terminata </a:t>
            </a:r>
            <a:r>
              <a:rPr lang="it-IT" b="1" dirty="0" smtClean="0">
                <a:latin typeface="Calibri" pitchFamily="34" charset="0"/>
              </a:rPr>
              <a:t>riorganizzazione con esiti positivi</a:t>
            </a:r>
            <a:r>
              <a:rPr lang="it-IT" dirty="0" smtClean="0">
                <a:latin typeface="Calibri" pitchFamily="34" charset="0"/>
              </a:rPr>
              <a:t>; </a:t>
            </a:r>
            <a:r>
              <a:rPr lang="it-IT" b="1" dirty="0" smtClean="0"/>
              <a:t>l’</a:t>
            </a:r>
            <a:r>
              <a:rPr lang="it-IT" b="1" dirty="0" err="1" smtClean="0"/>
              <a:t>internalizzazione</a:t>
            </a:r>
            <a:r>
              <a:rPr lang="it-IT" b="1" dirty="0" smtClean="0"/>
              <a:t> della riscossione</a:t>
            </a:r>
            <a:r>
              <a:rPr lang="it-IT" dirty="0" smtClean="0"/>
              <a:t>;  </a:t>
            </a:r>
            <a:r>
              <a:rPr lang="it-IT" b="1" dirty="0" err="1" smtClean="0"/>
              <a:t>premialità</a:t>
            </a:r>
            <a:r>
              <a:rPr lang="it-IT" b="1" dirty="0" smtClean="0"/>
              <a:t> per comportamenti virtuosi </a:t>
            </a:r>
            <a:r>
              <a:rPr lang="it-IT" dirty="0" smtClean="0"/>
              <a:t>(tariffa puntuale; compostaggio domestico; conferimento dei rifiuti presso le isole ecologiche). </a:t>
            </a:r>
          </a:p>
          <a:p>
            <a:pPr algn="just"/>
            <a:r>
              <a:rPr lang="it-IT" b="1" dirty="0" smtClean="0"/>
              <a:t>Voce ricorrente addizionale IRPEF,</a:t>
            </a:r>
            <a:r>
              <a:rPr lang="it-IT" dirty="0" smtClean="0"/>
              <a:t> che, grazie al lavoro propositivo svolto dalle delegazioni territoriali nel corso degli anni, è, </a:t>
            </a:r>
            <a:r>
              <a:rPr lang="it-IT" b="1" dirty="0" smtClean="0"/>
              <a:t>in genere, collegata con degli scaglioni di progressività</a:t>
            </a:r>
            <a:r>
              <a:rPr lang="it-IT" dirty="0" smtClean="0"/>
              <a:t>, anche se in alcune amministrazioni devono essere compiuti dei passi in tal senso. 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600" b="1" dirty="0" smtClean="0">
              <a:latin typeface="Calibri" pitchFamily="34" charset="0"/>
            </a:endParaRPr>
          </a:p>
          <a:p>
            <a:pPr algn="just"/>
            <a:endParaRPr lang="it-IT" sz="2200" dirty="0" smtClean="0">
              <a:latin typeface="Calibri" pitchFamily="34" charset="0"/>
            </a:endParaRPr>
          </a:p>
          <a:p>
            <a:pPr algn="just"/>
            <a:endParaRPr lang="it-IT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2800" b="1" dirty="0" smtClean="0"/>
              <a:t>Politica dei redditi e delle entrate: equità e lotta all’evasione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218487" cy="5516562"/>
          </a:xfrm>
        </p:spPr>
        <p:txBody>
          <a:bodyPr>
            <a:normAutofit fontScale="25000" lnSpcReduction="20000"/>
          </a:bodyPr>
          <a:lstStyle/>
          <a:p>
            <a:pPr algn="just"/>
            <a:endParaRPr lang="it-IT" sz="1800" dirty="0" smtClean="0"/>
          </a:p>
          <a:p>
            <a:pPr algn="just"/>
            <a:r>
              <a:rPr lang="it-IT" sz="8000" dirty="0" smtClean="0">
                <a:latin typeface="Calibri" pitchFamily="34" charset="0"/>
                <a:cs typeface="Calibri" pitchFamily="34" charset="0"/>
              </a:rPr>
              <a:t>Continua l’iniziativa sindacale verso l’adozione della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provenienza del reddito per l’accesso alle esenzioni o alle agevolazioni,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 dando rilevanza ai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redditi da pensione e da lavoro dipendente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, in particolare per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l’addizionale IRPEF, 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ma anche in altri ambiti come la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tassa sui rifiuti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it-IT" sz="8000" dirty="0" smtClean="0">
                <a:latin typeface="Calibri" pitchFamily="34" charset="0"/>
                <a:cs typeface="Calibri" pitchFamily="34" charset="0"/>
              </a:rPr>
              <a:t>Al tema dell’equità sociale connessa la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lotta all’evasione ed elusione fiscale e tariffaria,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 che, </a:t>
            </a:r>
            <a:r>
              <a:rPr lang="it-IT" sz="8000" dirty="0" smtClean="0"/>
              <a:t>come evidenziato anche a livello nazionale, è </a:t>
            </a:r>
            <a:r>
              <a:rPr lang="it-IT" sz="8000" b="1" dirty="0" smtClean="0"/>
              <a:t>affrontata</a:t>
            </a:r>
            <a:r>
              <a:rPr lang="it-IT" sz="8000" dirty="0" smtClean="0"/>
              <a:t> </a:t>
            </a:r>
            <a:r>
              <a:rPr lang="it-IT" sz="8000" b="1" dirty="0" smtClean="0"/>
              <a:t>con modalità </a:t>
            </a:r>
            <a:r>
              <a:rPr lang="it-IT" sz="8000" dirty="0" smtClean="0"/>
              <a:t>definite </a:t>
            </a:r>
            <a:r>
              <a:rPr lang="it-IT" sz="8000" b="1" dirty="0" smtClean="0"/>
              <a:t>“più mature” </a:t>
            </a:r>
            <a:r>
              <a:rPr lang="it-IT" sz="8000" dirty="0" smtClean="0"/>
              <a:t>rispetto al passato. </a:t>
            </a:r>
            <a:endParaRPr lang="it-IT" sz="8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it-IT" sz="8000" dirty="0" smtClean="0"/>
              <a:t>In molti accordi </a:t>
            </a:r>
            <a:r>
              <a:rPr lang="it-IT" sz="8000" b="1" dirty="0" smtClean="0"/>
              <a:t>trattazione dettagliata </a:t>
            </a:r>
            <a:r>
              <a:rPr lang="it-IT" sz="8000" dirty="0" smtClean="0"/>
              <a:t>con il resoconto delle </a:t>
            </a:r>
            <a:r>
              <a:rPr lang="it-IT" sz="8000" b="1" dirty="0" smtClean="0"/>
              <a:t>attività intraprese</a:t>
            </a:r>
            <a:r>
              <a:rPr lang="it-IT" sz="8000" dirty="0" smtClean="0"/>
              <a:t>, delle </a:t>
            </a:r>
            <a:r>
              <a:rPr lang="it-IT" sz="8000" b="1" dirty="0" smtClean="0"/>
              <a:t>somme recuperate per tipologia di tributi</a:t>
            </a:r>
            <a:r>
              <a:rPr lang="it-IT" sz="8000" dirty="0" smtClean="0"/>
              <a:t>, della </a:t>
            </a:r>
            <a:r>
              <a:rPr lang="it-IT" sz="8000" b="1" dirty="0" smtClean="0"/>
              <a:t>destinazione</a:t>
            </a:r>
            <a:r>
              <a:rPr lang="it-IT" sz="8000" dirty="0" smtClean="0"/>
              <a:t> sempre finalizzata all’equità sociale, della </a:t>
            </a:r>
            <a:r>
              <a:rPr lang="it-IT" sz="8000" b="1" dirty="0" smtClean="0"/>
              <a:t>collaborazione con altri soggetti istituzionali. </a:t>
            </a:r>
          </a:p>
          <a:p>
            <a:pPr algn="just"/>
            <a:r>
              <a:rPr lang="it-IT" sz="8000" b="1" dirty="0" smtClean="0"/>
              <a:t>Progetto “</a:t>
            </a:r>
            <a:r>
              <a:rPr lang="it-IT" sz="8000" b="1" dirty="0" err="1" smtClean="0"/>
              <a:t>Jalapeno</a:t>
            </a:r>
            <a:r>
              <a:rPr lang="it-IT" sz="8000" b="1" dirty="0" smtClean="0"/>
              <a:t>” </a:t>
            </a:r>
            <a:r>
              <a:rPr lang="it-IT" sz="8000" dirty="0" smtClean="0"/>
              <a:t>(Lucca, Capannori e Porcari): finanziamento della Regione; incrocio di vari database al fine di effettuare </a:t>
            </a:r>
            <a:r>
              <a:rPr lang="it-IT" sz="8000" b="1" dirty="0" smtClean="0"/>
              <a:t>segnalazioni qualificate all’Agenzia delle Entrate sia per il recupero erariale, sia per la parte catastale</a:t>
            </a:r>
            <a:r>
              <a:rPr lang="it-IT" sz="8000" dirty="0" smtClean="0"/>
              <a:t>, </a:t>
            </a:r>
            <a:r>
              <a:rPr lang="it-IT" sz="8000" dirty="0" smtClean="0"/>
              <a:t>ai fini  dell’ampliamento </a:t>
            </a:r>
            <a:r>
              <a:rPr lang="it-IT" sz="8000" dirty="0" smtClean="0"/>
              <a:t>della base imponibile IMU. </a:t>
            </a:r>
            <a:endParaRPr lang="it-IT" sz="8000" b="1" dirty="0" smtClean="0"/>
          </a:p>
          <a:p>
            <a:pPr algn="just"/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comuni possono svolgere per lo Stato centrale attività di accertamento fiscale e contributivo 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in cambio della corresponsione dell’intera somma accertata almeno fino al 2019. </a:t>
            </a:r>
          </a:p>
          <a:p>
            <a:pPr algn="just"/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Attività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 ancora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non estesa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si auspica 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che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nel tempo 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diventi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più diffusa, 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grazie anche allo stimolo propositivo della negoziazione sociale.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41313"/>
            <a:ext cx="8291264" cy="783431"/>
          </a:xfrm>
        </p:spPr>
        <p:txBody>
          <a:bodyPr/>
          <a:lstStyle/>
          <a:p>
            <a:pPr eaLnBrk="1" hangingPunct="1"/>
            <a:r>
              <a:rPr lang="it-IT" sz="2800" b="1" dirty="0" smtClean="0"/>
              <a:t>Politiche socio-sanitarie e assistenziali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18487" cy="5516562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>
                <a:latin typeface="Calibri" pitchFamily="34" charset="0"/>
              </a:rPr>
              <a:t>Le</a:t>
            </a:r>
            <a:r>
              <a:rPr lang="it-IT" sz="2000" b="1" dirty="0" smtClean="0">
                <a:latin typeface="Calibri" pitchFamily="34" charset="0"/>
              </a:rPr>
              <a:t> politiche socio-sanitarie e assistenziali, altro pilastro della contrattazione sociale territoriale</a:t>
            </a:r>
            <a:r>
              <a:rPr lang="it-IT" sz="2000" dirty="0" smtClean="0">
                <a:latin typeface="Calibri" pitchFamily="34" charset="0"/>
              </a:rPr>
              <a:t>, trattate </a:t>
            </a:r>
            <a:r>
              <a:rPr lang="it-IT" sz="2000" b="1" dirty="0" smtClean="0">
                <a:latin typeface="Calibri" pitchFamily="34" charset="0"/>
              </a:rPr>
              <a:t> </a:t>
            </a:r>
            <a:r>
              <a:rPr lang="it-IT" sz="2000" b="1" dirty="0" smtClean="0"/>
              <a:t>in più del 90% delle intese (93%)</a:t>
            </a:r>
            <a:r>
              <a:rPr lang="it-IT" sz="2000" dirty="0" smtClean="0"/>
              <a:t>, il valore più alto almeno nell’ultimo quinquennio (2014-2018). 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r>
              <a:rPr lang="it-IT" sz="2000" dirty="0" smtClean="0"/>
              <a:t>Particolare attenzione al tema della </a:t>
            </a:r>
            <a:r>
              <a:rPr lang="it-IT" sz="2000" b="1" dirty="0" smtClean="0"/>
              <a:t>programmazione e dell’integrazione socio-sanitaria</a:t>
            </a:r>
            <a:r>
              <a:rPr lang="it-IT" sz="2000" dirty="0" smtClean="0"/>
              <a:t>, data la riorganizzazione del sistema sanitario regionale, affrontato sotto </a:t>
            </a:r>
            <a:r>
              <a:rPr lang="it-IT" sz="2000" b="1" dirty="0" smtClean="0"/>
              <a:t>diversi aspetti e livelli (Zone-Distretto, Società della Salute). </a:t>
            </a:r>
          </a:p>
          <a:p>
            <a:pPr algn="just"/>
            <a:r>
              <a:rPr lang="it-IT" sz="2000" b="1" dirty="0" smtClean="0"/>
              <a:t>Diverse valutazion</a:t>
            </a:r>
            <a:r>
              <a:rPr lang="it-IT" sz="2000" dirty="0" smtClean="0"/>
              <a:t>i, in generale </a:t>
            </a:r>
            <a:r>
              <a:rPr lang="it-IT" sz="2000" b="1" dirty="0" smtClean="0"/>
              <a:t>richiesta </a:t>
            </a:r>
            <a:r>
              <a:rPr lang="it-IT" sz="2000" dirty="0" smtClean="0"/>
              <a:t>che la riorganizzazione del sistema sanitario garantisca il </a:t>
            </a:r>
            <a:r>
              <a:rPr lang="it-IT" sz="2000" b="1" dirty="0" smtClean="0"/>
              <a:t>mantenimento e il miglioramento dei servizi sul territorio</a:t>
            </a:r>
            <a:r>
              <a:rPr lang="it-IT" sz="2000" dirty="0" smtClean="0"/>
              <a:t>, anche tramite un’equa ripartizione. </a:t>
            </a:r>
          </a:p>
          <a:p>
            <a:pPr algn="just"/>
            <a:r>
              <a:rPr lang="it-IT" sz="2000" b="1" dirty="0" smtClean="0"/>
              <a:t>Rilevanza voci: Case della Salute</a:t>
            </a:r>
            <a:r>
              <a:rPr lang="it-IT" sz="2000" dirty="0" smtClean="0"/>
              <a:t>, ai fini del mantenimento di una presenza diffusa dei servizi nei vari territori; </a:t>
            </a:r>
            <a:r>
              <a:rPr lang="it-IT" sz="2000" b="1" dirty="0" smtClean="0"/>
              <a:t>assistenza agli anziani e ai disabili </a:t>
            </a:r>
            <a:r>
              <a:rPr lang="it-IT" sz="2000" dirty="0" smtClean="0"/>
              <a:t>(residenziale, semiresidenziale, domiciliare).</a:t>
            </a:r>
            <a:endParaRPr lang="it-IT" sz="2000" b="1" dirty="0" smtClean="0"/>
          </a:p>
          <a:p>
            <a:pPr algn="just"/>
            <a:r>
              <a:rPr lang="it-IT" sz="2000" dirty="0" smtClean="0">
                <a:latin typeface="Calibri" pitchFamily="34" charset="0"/>
              </a:rPr>
              <a:t>Riguardo </a:t>
            </a:r>
            <a:r>
              <a:rPr lang="it-IT" sz="2000" b="1" dirty="0" smtClean="0">
                <a:latin typeface="Calibri" pitchFamily="34" charset="0"/>
              </a:rPr>
              <a:t>all’assistenza residenziale, </a:t>
            </a:r>
            <a:r>
              <a:rPr lang="it-IT" sz="2000" dirty="0" smtClean="0">
                <a:latin typeface="Calibri" pitchFamily="34" charset="0"/>
              </a:rPr>
              <a:t>in alcuni territori, sollevata la questione della recente introduzione, da parte della Regione Toscana, della </a:t>
            </a:r>
            <a:r>
              <a:rPr lang="it-IT" sz="2000" b="1" dirty="0" smtClean="0">
                <a:latin typeface="Calibri" pitchFamily="34" charset="0"/>
              </a:rPr>
              <a:t>libera scelta per le residenze sanitarie assistite</a:t>
            </a:r>
            <a:r>
              <a:rPr lang="it-IT" sz="2000" dirty="0" smtClean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dirty="0" smtClean="0"/>
              <a:t>Politiche socio-sanitarie e assistenziali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301608" cy="4968552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/>
              <a:t>Altre prestazioni</a:t>
            </a:r>
            <a:r>
              <a:rPr lang="it-IT" sz="2400" dirty="0" smtClean="0"/>
              <a:t>: </a:t>
            </a:r>
            <a:r>
              <a:rPr lang="it-IT" sz="2400" b="1" dirty="0" smtClean="0"/>
              <a:t>misure per l’accoglienza</a:t>
            </a:r>
            <a:r>
              <a:rPr lang="it-IT" sz="2400" dirty="0" smtClean="0"/>
              <a:t>, in genere rivolte agli </a:t>
            </a:r>
            <a:r>
              <a:rPr lang="it-IT" sz="2400" b="1" dirty="0" smtClean="0"/>
              <a:t>immigrati</a:t>
            </a:r>
            <a:r>
              <a:rPr lang="it-IT" sz="2400" dirty="0" smtClean="0"/>
              <a:t>, collegate spesso con dei provvedimenti più ampi volti all’integrazione, dall’altra un maggior spazio accordato alle </a:t>
            </a:r>
            <a:r>
              <a:rPr lang="it-IT" sz="2400" b="1" dirty="0" smtClean="0"/>
              <a:t>iniziative per la promozione della salute e del benessere.</a:t>
            </a:r>
            <a:endParaRPr lang="it-IT" sz="2200" b="1" dirty="0" smtClean="0"/>
          </a:p>
          <a:p>
            <a:pPr algn="just"/>
            <a:r>
              <a:rPr lang="it-IT" sz="2400" b="1" dirty="0" smtClean="0"/>
              <a:t>Interventi di contrasto alla povertà</a:t>
            </a:r>
            <a:r>
              <a:rPr lang="it-IT" sz="2400" dirty="0" smtClean="0"/>
              <a:t>, contenuti in </a:t>
            </a:r>
            <a:r>
              <a:rPr lang="it-IT" sz="2400" b="1" dirty="0" smtClean="0"/>
              <a:t>specifici pacchetti o fondi</a:t>
            </a:r>
            <a:r>
              <a:rPr lang="it-IT" sz="2400" dirty="0" smtClean="0"/>
              <a:t> oppure trovare collocazione in </a:t>
            </a:r>
            <a:r>
              <a:rPr lang="it-IT" sz="2400" b="1" dirty="0" smtClean="0"/>
              <a:t>misure concernenti diversi ambiti</a:t>
            </a:r>
            <a:r>
              <a:rPr lang="it-IT" sz="2400" dirty="0" smtClean="0"/>
              <a:t> (contributi economici, agevolazioni, esenzioni per il pagamento di rette, tariffe, utenze domestiche, affitti).</a:t>
            </a:r>
            <a:r>
              <a:rPr lang="it-IT" sz="2200" dirty="0" smtClean="0"/>
              <a:t> </a:t>
            </a:r>
          </a:p>
          <a:p>
            <a:pPr algn="just"/>
            <a:r>
              <a:rPr lang="it-IT" sz="2400" dirty="0" smtClean="0"/>
              <a:t>In alcuni accordi, seppur limitati, </a:t>
            </a:r>
            <a:r>
              <a:rPr lang="it-IT" sz="2400" b="1" dirty="0" smtClean="0"/>
              <a:t>attuazione del REI</a:t>
            </a:r>
            <a:r>
              <a:rPr lang="it-IT" sz="2400" dirty="0" smtClean="0"/>
              <a:t>: assistenza sia per </a:t>
            </a:r>
            <a:r>
              <a:rPr lang="it-IT" sz="2400" b="1" dirty="0" smtClean="0"/>
              <a:t>l’accoglimento delle richieste </a:t>
            </a:r>
            <a:r>
              <a:rPr lang="it-IT" sz="2400" dirty="0" smtClean="0"/>
              <a:t>sia per la realizzazione dei </a:t>
            </a:r>
            <a:r>
              <a:rPr lang="it-IT" sz="2400" b="1" dirty="0" smtClean="0"/>
              <a:t>progetti personalizzati di inclusione sociale e lavorativa.</a:t>
            </a:r>
          </a:p>
          <a:p>
            <a:pPr algn="just"/>
            <a:endParaRPr lang="it-IT" sz="2200" dirty="0" smtClean="0"/>
          </a:p>
          <a:p>
            <a:pPr algn="just"/>
            <a:endParaRPr lang="it-IT" sz="1800" b="1" dirty="0" smtClean="0">
              <a:latin typeface="Calibri" pitchFamily="34" charset="0"/>
            </a:endParaRPr>
          </a:p>
          <a:p>
            <a:pPr algn="just"/>
            <a:r>
              <a:rPr lang="it-IT" sz="1800" dirty="0" smtClean="0">
                <a:latin typeface="Calibri" pitchFamily="34" charset="0"/>
              </a:rPr>
              <a:t> </a:t>
            </a:r>
          </a:p>
          <a:p>
            <a:pPr algn="just"/>
            <a:endParaRPr lang="it-IT" sz="1800" dirty="0" smtClean="0"/>
          </a:p>
          <a:p>
            <a:pPr algn="just"/>
            <a:endParaRPr lang="it-IT" sz="1800" dirty="0" smtClean="0">
              <a:latin typeface="Calibri" pitchFamily="34" charset="0"/>
            </a:endParaRPr>
          </a:p>
          <a:p>
            <a:pPr algn="just"/>
            <a:endParaRPr lang="it-IT" sz="1800" dirty="0" smtClean="0">
              <a:latin typeface="Calibri" pitchFamily="34" charset="0"/>
            </a:endParaRPr>
          </a:p>
          <a:p>
            <a:pPr algn="just"/>
            <a:endParaRPr lang="it-IT" sz="1800" b="1" dirty="0" smtClean="0">
              <a:latin typeface="Calibri" pitchFamily="34" charset="0"/>
            </a:endParaRPr>
          </a:p>
          <a:p>
            <a:pPr algn="just"/>
            <a:endParaRPr lang="it-IT" sz="18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endParaRPr lang="it-IT" sz="1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it-IT" sz="1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it-IT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latin typeface="Calibri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it-IT" sz="1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922337"/>
          </a:xfrm>
        </p:spPr>
        <p:txBody>
          <a:bodyPr/>
          <a:lstStyle/>
          <a:p>
            <a:pPr eaLnBrk="1" hangingPunct="1"/>
            <a:r>
              <a:rPr lang="it-IT" sz="2800" b="1" dirty="0" smtClean="0"/>
              <a:t>Politiche abitative e del territorio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376"/>
            <a:ext cx="8208912" cy="5616624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/>
              <a:t>Le </a:t>
            </a:r>
            <a:r>
              <a:rPr lang="it-IT" sz="2400" b="1" dirty="0" smtClean="0"/>
              <a:t>politiche abitative e del territorio, </a:t>
            </a:r>
            <a:r>
              <a:rPr lang="it-IT" sz="2400" dirty="0" smtClean="0"/>
              <a:t>capitolo di rilievo delle politiche sociali, </a:t>
            </a:r>
            <a:r>
              <a:rPr lang="it-IT" sz="2400" b="1" dirty="0" smtClean="0"/>
              <a:t>in tre quarti degli accordi (76%), </a:t>
            </a:r>
            <a:r>
              <a:rPr lang="it-IT" sz="2400" dirty="0" smtClean="0"/>
              <a:t>data l’importanza di garantire un’abitazione per le categorie più bisognose. </a:t>
            </a:r>
            <a:endParaRPr lang="it-IT" sz="2400" b="1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/>
              <a:t>Rilevanza </a:t>
            </a:r>
            <a:r>
              <a:rPr lang="it-IT" sz="2400" dirty="0" smtClean="0"/>
              <a:t>la voce relativa agli </a:t>
            </a:r>
            <a:r>
              <a:rPr lang="it-IT" sz="2400" b="1" dirty="0" smtClean="0"/>
              <a:t>interventi sugli affitti</a:t>
            </a:r>
            <a:r>
              <a:rPr lang="it-IT" sz="2400" dirty="0" smtClean="0"/>
              <a:t>, soprattutto tramite il mantenimento di appositi fondi di contributo, ma in alcune intese, </a:t>
            </a:r>
            <a:r>
              <a:rPr lang="it-IT" sz="2400" b="1" dirty="0" smtClean="0"/>
              <a:t>provvedimenti più ampi</a:t>
            </a:r>
            <a:r>
              <a:rPr lang="it-IT" sz="2400" dirty="0" smtClean="0"/>
              <a:t>: contratti a canone agevolato tramite apposite agenzie territoriali; riqualificazione e il recupero di immobili di proprietà comunale; l’individuazione di aree dedicate all’edilizia residenziale pubblica; progetti di </a:t>
            </a:r>
            <a:r>
              <a:rPr lang="it-IT" sz="2400" dirty="0" err="1" smtClean="0"/>
              <a:t>co-housing</a:t>
            </a:r>
            <a:r>
              <a:rPr lang="it-IT" sz="2400" dirty="0" smtClean="0"/>
              <a:t>.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Calibri" pitchFamily="34" charset="0"/>
              </a:rPr>
              <a:t>Nel 2018 continua </a:t>
            </a:r>
            <a:r>
              <a:rPr lang="it-IT" sz="2400" b="1" dirty="0" smtClean="0">
                <a:latin typeface="Calibri" pitchFamily="34" charset="0"/>
              </a:rPr>
              <a:t>l’impegno verso la manutenzione del territorio, </a:t>
            </a:r>
            <a:r>
              <a:rPr lang="it-IT" sz="2400" dirty="0" smtClean="0">
                <a:latin typeface="Calibri" pitchFamily="34" charset="0"/>
              </a:rPr>
              <a:t>probabilmente anche grazie all’allentamento del patto di stabilità, con un particolare interesse verso il monitoraggio degli </a:t>
            </a:r>
            <a:r>
              <a:rPr lang="it-IT" sz="2400" b="1" dirty="0" smtClean="0">
                <a:latin typeface="Calibri" pitchFamily="34" charset="0"/>
              </a:rPr>
              <a:t>edifici scolastici</a:t>
            </a:r>
            <a:r>
              <a:rPr lang="it-IT" sz="2400" dirty="0" smtClean="0">
                <a:latin typeface="Calibri" pitchFamily="34" charset="0"/>
              </a:rPr>
              <a:t>, ai fini di una </a:t>
            </a:r>
            <a:r>
              <a:rPr lang="it-IT" sz="2400" b="1" dirty="0" smtClean="0">
                <a:latin typeface="Calibri" pitchFamily="34" charset="0"/>
              </a:rPr>
              <a:t>ristrutturazione a norma</a:t>
            </a:r>
            <a:r>
              <a:rPr lang="it-IT" sz="2400" dirty="0" smtClean="0">
                <a:latin typeface="Calibri" pitchFamily="34" charset="0"/>
              </a:rPr>
              <a:t>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it-IT" sz="2400" b="1" dirty="0" smtClean="0"/>
              <a:t>Politiche ambientali</a:t>
            </a:r>
            <a:r>
              <a:rPr lang="it-IT" sz="2400" dirty="0" smtClean="0"/>
              <a:t>, al primo posto si collocano gli interventi per </a:t>
            </a:r>
            <a:r>
              <a:rPr lang="it-IT" sz="2400" b="1" dirty="0" smtClean="0"/>
              <a:t>l’organizzazione dell’igiene urbana</a:t>
            </a:r>
            <a:r>
              <a:rPr lang="it-IT" sz="2400" dirty="0" smtClean="0"/>
              <a:t>, ma In alcuni accordi inclusi provvedimenti nel campo </a:t>
            </a:r>
            <a:r>
              <a:rPr lang="it-IT" sz="2400" b="1" dirty="0" smtClean="0"/>
              <a:t>dell’efficienza energetica e idrica, della conservazione delle risorse naturali </a:t>
            </a:r>
            <a:r>
              <a:rPr lang="it-IT" sz="2400" dirty="0" smtClean="0"/>
              <a:t>considerate rilevanti anche ai fini dello sviluppo locale.</a:t>
            </a:r>
            <a:endParaRPr lang="it-IT" sz="18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endParaRPr lang="it-IT" sz="18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18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18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18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it-IT" sz="20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0872788" y="-16267777"/>
            <a:ext cx="2286000" cy="417652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Le </a:t>
            </a:r>
            <a:r>
              <a:rPr lang="it-IT" sz="2400" b="1" dirty="0" smtClean="0">
                <a:solidFill>
                  <a:prstClr val="black"/>
                </a:solidFill>
              </a:rPr>
              <a:t>politiche abitative e del territorio, </a:t>
            </a:r>
            <a:r>
              <a:rPr lang="it-IT" sz="2400" dirty="0" smtClean="0">
                <a:solidFill>
                  <a:prstClr val="black"/>
                </a:solidFill>
              </a:rPr>
              <a:t>capitolo di rilievo delle politiche sociali, in poco più di tre quarti degli accordi (76%), data l’importanza di garantire un’abitazione per le categorie più bisognose. </a:t>
            </a:r>
            <a:endParaRPr lang="it-IT" sz="2400" b="1" dirty="0" smtClean="0">
              <a:solidFill>
                <a:prstClr val="black"/>
              </a:solidFill>
            </a:endParaRPr>
          </a:p>
          <a:p>
            <a:pPr marL="342900" lvl="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Rilevanza la voce relativa agli interventi sugli affitti, soprattutto tramite il mantenimento di appositi fondi di contributo, ma in alcune intese, il provvedimenti più ampi: contratti a canone agevolato tramite apposite agenzie territoriali; riqualificazione e il recupero di immobili di proprietà comunale; l’individuazione di aree dedicate all’edilizia residenziale pubblica; progetti di </a:t>
            </a:r>
            <a:r>
              <a:rPr lang="it-IT" sz="2400" dirty="0" err="1" smtClean="0">
                <a:solidFill>
                  <a:prstClr val="black"/>
                </a:solidFill>
              </a:rPr>
              <a:t>co-housing</a:t>
            </a:r>
            <a:r>
              <a:rPr lang="it-IT" sz="2400" dirty="0" smtClean="0">
                <a:solidFill>
                  <a:prstClr val="black"/>
                </a:solidFill>
              </a:rPr>
              <a:t>. </a:t>
            </a:r>
          </a:p>
          <a:p>
            <a:pPr marL="342900" lvl="0" indent="-342900" algn="just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  <a:latin typeface="Calibri" pitchFamily="34" charset="0"/>
              </a:rPr>
              <a:t>Nel 2018 continua </a:t>
            </a:r>
            <a:r>
              <a:rPr lang="it-IT" sz="2400" b="1" dirty="0" smtClean="0">
                <a:solidFill>
                  <a:prstClr val="black"/>
                </a:solidFill>
                <a:latin typeface="Calibri" pitchFamily="34" charset="0"/>
              </a:rPr>
              <a:t>l’impegno verso la manutenzione del territorio, </a:t>
            </a:r>
            <a:r>
              <a:rPr lang="it-IT" sz="2400" dirty="0" smtClean="0">
                <a:solidFill>
                  <a:prstClr val="black"/>
                </a:solidFill>
                <a:latin typeface="Calibri" pitchFamily="34" charset="0"/>
              </a:rPr>
              <a:t>probabilmente anche grazie all’allentamento del patto di stabilità, con un particolare interesse verso il monitoraggio degli edifici scolastici, ai fini di una ristrutturazione a norma.</a:t>
            </a:r>
          </a:p>
          <a:p>
            <a:pPr marL="342900" lvl="0" indent="-342900" algn="just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Politiche ambientali, al primo posto si collocano gli interventi per l’organizzazione dell’igiene urbana, considerando l’evoluzione verso una gestione dei rifiuti sempre più sostenibile con effetti positivi anche sulle tariffe, </a:t>
            </a:r>
          </a:p>
          <a:p>
            <a:pPr marL="342900" lvl="0" indent="-342900" algn="just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In alcuni accordi sono inclusi anche altri provvedimenti di tutela ambientale nel campo dell’efficienza energetica e idrica, della conservazione delle risorse naturali considerate rilevanti anche ai fini dello sviluppo locale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4000" dirty="0" smtClean="0"/>
              <a:t>Numero di documenti raccolti per anno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252386" cy="518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/>
          </a:p>
        </p:txBody>
      </p:sp>
      <p:sp>
        <p:nvSpPr>
          <p:cNvPr id="38964" name="Titolo 5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706437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Pubblica Amministrazione</a:t>
            </a:r>
          </a:p>
        </p:txBody>
      </p:sp>
      <p:sp>
        <p:nvSpPr>
          <p:cNvPr id="38965" name="Segnaposto contenuto 8"/>
          <p:cNvSpPr>
            <a:spLocks noGrp="1"/>
          </p:cNvSpPr>
          <p:nvPr>
            <p:ph sz="half" idx="2"/>
          </p:nvPr>
        </p:nvSpPr>
        <p:spPr>
          <a:xfrm>
            <a:off x="611560" y="692696"/>
            <a:ext cx="7992888" cy="6021288"/>
          </a:xfrm>
        </p:spPr>
        <p:txBody>
          <a:bodyPr>
            <a:normAutofit/>
          </a:bodyPr>
          <a:lstStyle/>
          <a:p>
            <a:pPr algn="just"/>
            <a:endParaRPr lang="it-IT" sz="1600" b="1" dirty="0" smtClean="0"/>
          </a:p>
          <a:p>
            <a:pPr algn="just">
              <a:spcBef>
                <a:spcPts val="200"/>
              </a:spcBef>
            </a:pPr>
            <a:r>
              <a:rPr lang="it-IT" sz="2200" dirty="0" smtClean="0">
                <a:latin typeface="Calibri" pitchFamily="34" charset="0"/>
              </a:rPr>
              <a:t>L’area relativa alla </a:t>
            </a:r>
            <a:r>
              <a:rPr lang="it-IT" sz="2200" b="1" dirty="0" smtClean="0">
                <a:latin typeface="Calibri" pitchFamily="34" charset="0"/>
              </a:rPr>
              <a:t>Pubblica Amministrazione </a:t>
            </a:r>
            <a:r>
              <a:rPr lang="it-IT" sz="2200" dirty="0" smtClean="0">
                <a:latin typeface="Calibri" pitchFamily="34" charset="0"/>
              </a:rPr>
              <a:t>riveste una certa rilevanza, </a:t>
            </a:r>
            <a:r>
              <a:rPr lang="it-IT" sz="2200" dirty="0" smtClean="0"/>
              <a:t>comparendo in </a:t>
            </a:r>
            <a:r>
              <a:rPr lang="it-IT" sz="2200" b="1" dirty="0" smtClean="0"/>
              <a:t>tre quarti delle intese (76%) </a:t>
            </a:r>
            <a:r>
              <a:rPr lang="it-IT" sz="2200" dirty="0" smtClean="0"/>
              <a:t>con l’interesse focalizzato verso le gestioni associate e gli appalti pubblici.</a:t>
            </a:r>
            <a:endParaRPr lang="it-IT" sz="2200" dirty="0" smtClean="0">
              <a:latin typeface="Calibri" pitchFamily="34" charset="0"/>
            </a:endParaRPr>
          </a:p>
          <a:p>
            <a:pPr algn="just"/>
            <a:r>
              <a:rPr lang="it-IT" sz="2200" dirty="0" smtClean="0"/>
              <a:t>La tematica delle </a:t>
            </a:r>
            <a:r>
              <a:rPr lang="it-IT" sz="2200" b="1" dirty="0" smtClean="0"/>
              <a:t>gestioni associate </a:t>
            </a:r>
            <a:r>
              <a:rPr lang="it-IT" sz="2200" dirty="0" smtClean="0"/>
              <a:t>affrontata </a:t>
            </a:r>
            <a:r>
              <a:rPr lang="it-IT" sz="2200" b="1" dirty="0" smtClean="0"/>
              <a:t>principalmente</a:t>
            </a:r>
            <a:r>
              <a:rPr lang="it-IT" sz="2200" dirty="0" smtClean="0"/>
              <a:t> nei termini dei </a:t>
            </a:r>
            <a:r>
              <a:rPr lang="it-IT" sz="2200" b="1" dirty="0" smtClean="0"/>
              <a:t>servizi socio-sanitari</a:t>
            </a:r>
            <a:r>
              <a:rPr lang="it-IT" sz="2200" dirty="0" smtClean="0"/>
              <a:t>. </a:t>
            </a:r>
          </a:p>
          <a:p>
            <a:pPr algn="just"/>
            <a:r>
              <a:rPr lang="it-IT" sz="2200" dirty="0" smtClean="0"/>
              <a:t>Riguardo alle </a:t>
            </a:r>
            <a:r>
              <a:rPr lang="it-IT" sz="2200" b="1" dirty="0" smtClean="0"/>
              <a:t>altre categorie di servizi</a:t>
            </a:r>
            <a:r>
              <a:rPr lang="it-IT" sz="2200" dirty="0" smtClean="0"/>
              <a:t>, in alcuni accordi </a:t>
            </a:r>
            <a:r>
              <a:rPr lang="it-IT" sz="2200" b="1" dirty="0" smtClean="0"/>
              <a:t>affermazioni generiche</a:t>
            </a:r>
            <a:r>
              <a:rPr lang="it-IT" sz="2200" dirty="0" smtClean="0"/>
              <a:t> sugli effetti positivi della </a:t>
            </a:r>
            <a:r>
              <a:rPr lang="it-IT" sz="2200" b="1" dirty="0" smtClean="0"/>
              <a:t>razionalizzazione delle risorse</a:t>
            </a:r>
            <a:r>
              <a:rPr lang="it-IT" sz="2200" dirty="0" smtClean="0"/>
              <a:t>, in altri accordi, anche se in misura limitata, citati </a:t>
            </a:r>
            <a:r>
              <a:rPr lang="it-IT" sz="2200" b="1" dirty="0" smtClean="0"/>
              <a:t>esempi concreti. </a:t>
            </a:r>
          </a:p>
          <a:p>
            <a:pPr algn="just"/>
            <a:r>
              <a:rPr lang="it-IT" sz="2200" dirty="0" smtClean="0">
                <a:latin typeface="Calibri" pitchFamily="34" charset="0"/>
              </a:rPr>
              <a:t>In Toscana, già da alcuni anni, in alcuni territori, viene posta particolare attenzione ala </a:t>
            </a:r>
            <a:r>
              <a:rPr lang="it-IT" sz="2200" b="1" dirty="0" smtClean="0">
                <a:latin typeface="Calibri" pitchFamily="34" charset="0"/>
              </a:rPr>
              <a:t>regolamentazione degli appalti </a:t>
            </a:r>
            <a:r>
              <a:rPr lang="it-IT" sz="2200" dirty="0" smtClean="0">
                <a:latin typeface="Calibri" pitchFamily="34" charset="0"/>
              </a:rPr>
              <a:t>in </a:t>
            </a:r>
            <a:r>
              <a:rPr lang="it-IT" sz="2200" b="1" dirty="0" smtClean="0">
                <a:latin typeface="Calibri" pitchFamily="34" charset="0"/>
              </a:rPr>
              <a:t>un’ottica di trasparenza e concertazione</a:t>
            </a:r>
            <a:r>
              <a:rPr lang="it-IT" sz="22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it-IT" sz="2200" dirty="0" smtClean="0">
                <a:latin typeface="Calibri" pitchFamily="34" charset="0"/>
              </a:rPr>
              <a:t>Presenti anche </a:t>
            </a:r>
            <a:r>
              <a:rPr lang="it-IT" sz="2200" b="1" dirty="0" smtClean="0">
                <a:latin typeface="Calibri" pitchFamily="34" charset="0"/>
              </a:rPr>
              <a:t>intese specifiche</a:t>
            </a:r>
            <a:r>
              <a:rPr lang="it-IT" sz="2200" dirty="0" smtClean="0">
                <a:latin typeface="Calibri" pitchFamily="34" charset="0"/>
              </a:rPr>
              <a:t>, </a:t>
            </a:r>
            <a:r>
              <a:rPr lang="it-IT" sz="2200" dirty="0" smtClean="0"/>
              <a:t>riferendosi al recente Codice degli appalti (</a:t>
            </a:r>
            <a:r>
              <a:rPr lang="it-IT" sz="2200" dirty="0" err="1" smtClean="0"/>
              <a:t>D.Lgs.</a:t>
            </a:r>
            <a:r>
              <a:rPr lang="it-IT" sz="2200" dirty="0" smtClean="0"/>
              <a:t> 50/2016)</a:t>
            </a:r>
            <a:r>
              <a:rPr lang="it-IT" sz="2200" dirty="0" smtClean="0">
                <a:latin typeface="Calibri" pitchFamily="34" charset="0"/>
              </a:rPr>
              <a:t>: livello comunale (</a:t>
            </a:r>
            <a:r>
              <a:rPr lang="it-IT" sz="2200" b="1" dirty="0" smtClean="0">
                <a:latin typeface="Calibri" pitchFamily="34" charset="0"/>
              </a:rPr>
              <a:t>Capannori</a:t>
            </a:r>
            <a:r>
              <a:rPr lang="it-IT" sz="2200" dirty="0" smtClean="0">
                <a:latin typeface="Calibri" pitchFamily="34" charset="0"/>
              </a:rPr>
              <a:t>); provinciale (</a:t>
            </a:r>
            <a:r>
              <a:rPr lang="it-IT" sz="2200" b="1" dirty="0" smtClean="0"/>
              <a:t>Città metropolitana di </a:t>
            </a:r>
            <a:r>
              <a:rPr lang="it-IT" sz="2200" b="1" smtClean="0"/>
              <a:t>Firenze</a:t>
            </a:r>
            <a:r>
              <a:rPr lang="it-IT" sz="2200" smtClean="0"/>
              <a:t>).</a:t>
            </a:r>
            <a:endParaRPr lang="it-IT" sz="2200" dirty="0" smtClean="0">
              <a:latin typeface="Calibri" pitchFamily="34" charset="0"/>
            </a:endParaRPr>
          </a:p>
          <a:p>
            <a:pPr algn="just">
              <a:buNone/>
            </a:pP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1600" b="1" dirty="0" smtClean="0"/>
          </a:p>
          <a:p>
            <a:pPr algn="just"/>
            <a:endParaRPr lang="it-IT" sz="1600" b="1" dirty="0" smtClean="0"/>
          </a:p>
          <a:p>
            <a:pPr algn="just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/>
              <a:t>Politiche dell’infanzia, giovanili, educative e dell’istruzione</a:t>
            </a:r>
            <a:r>
              <a:rPr lang="it-IT" sz="2600" dirty="0" smtClean="0"/>
              <a:t/>
            </a:r>
            <a:br>
              <a:rPr lang="it-IT" sz="2600" dirty="0" smtClean="0"/>
            </a:br>
            <a:endParaRPr lang="it-IT" sz="2600" dirty="0" smtClean="0"/>
          </a:p>
        </p:txBody>
      </p:sp>
      <p:sp>
        <p:nvSpPr>
          <p:cNvPr id="37891" name="Segnaposto contenuto 3"/>
          <p:cNvSpPr>
            <a:spLocks noGrp="1"/>
          </p:cNvSpPr>
          <p:nvPr>
            <p:ph idx="1"/>
          </p:nvPr>
        </p:nvSpPr>
        <p:spPr>
          <a:xfrm>
            <a:off x="395536" y="980728"/>
            <a:ext cx="8363520" cy="5616624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/>
              <a:t>Le politiche educative </a:t>
            </a:r>
            <a:r>
              <a:rPr lang="it-IT" sz="2400" dirty="0" smtClean="0"/>
              <a:t>presenti in quasi tre quarti delle intese (74%).</a:t>
            </a:r>
            <a:endParaRPr lang="it-IT" sz="2400" b="1" dirty="0" smtClean="0"/>
          </a:p>
          <a:p>
            <a:pPr algn="just"/>
            <a:r>
              <a:rPr lang="it-IT" sz="2400" dirty="0" smtClean="0"/>
              <a:t>Uno degli obiettivi della contrattazione sociale è proprio quello del </a:t>
            </a:r>
            <a:r>
              <a:rPr lang="it-IT" sz="2400" b="1" dirty="0" smtClean="0"/>
              <a:t>mantenimento</a:t>
            </a:r>
            <a:r>
              <a:rPr lang="it-IT" sz="2400" dirty="0" smtClean="0"/>
              <a:t> e, se possibile </a:t>
            </a:r>
            <a:r>
              <a:rPr lang="it-IT" sz="2400" b="1" dirty="0" smtClean="0"/>
              <a:t>potenziamento, dei servizi scolastici ed educativi</a:t>
            </a:r>
            <a:r>
              <a:rPr lang="it-IT" sz="2400" dirty="0" smtClean="0"/>
              <a:t>, in particolar modo quelli di competenza comunale (</a:t>
            </a:r>
            <a:r>
              <a:rPr lang="it-IT" sz="2400" b="1" dirty="0" smtClean="0"/>
              <a:t>asili nido, mense, trasporto scolastico</a:t>
            </a:r>
            <a:r>
              <a:rPr lang="it-IT" sz="2400" dirty="0" smtClean="0"/>
              <a:t>).</a:t>
            </a:r>
          </a:p>
          <a:p>
            <a:pPr algn="just"/>
            <a:r>
              <a:rPr lang="it-IT" sz="2400" dirty="0" smtClean="0"/>
              <a:t>Aspetti tariffari prevalenti, però, come già rilevato per il 2017, </a:t>
            </a:r>
            <a:r>
              <a:rPr lang="it-IT" sz="2400" b="1" dirty="0" smtClean="0"/>
              <a:t>maggiore interesse </a:t>
            </a:r>
            <a:r>
              <a:rPr lang="it-IT" sz="2400" dirty="0" smtClean="0"/>
              <a:t>verso l’</a:t>
            </a:r>
            <a:r>
              <a:rPr lang="it-IT" sz="2400" b="1" dirty="0" smtClean="0"/>
              <a:t>edilizia scolastica</a:t>
            </a:r>
            <a:r>
              <a:rPr lang="it-IT" sz="2400" dirty="0" smtClean="0"/>
              <a:t>, in termini </a:t>
            </a:r>
            <a:r>
              <a:rPr lang="it-IT" sz="2400" b="1" dirty="0" smtClean="0"/>
              <a:t>di ristrutturazione </a:t>
            </a:r>
            <a:r>
              <a:rPr lang="it-IT" sz="2400" dirty="0" smtClean="0"/>
              <a:t>e</a:t>
            </a:r>
            <a:r>
              <a:rPr lang="it-IT" sz="2400" b="1" dirty="0" smtClean="0"/>
              <a:t> nuove costruzioni 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b="1" dirty="0" smtClean="0"/>
              <a:t>Ambito organizzativo</a:t>
            </a:r>
            <a:r>
              <a:rPr lang="it-IT" sz="2400" dirty="0" smtClean="0"/>
              <a:t>: in alcune intese e piattaforme attenzione verso la recente normativa (</a:t>
            </a:r>
            <a:r>
              <a:rPr lang="it-IT" sz="2400" dirty="0" err="1" smtClean="0"/>
              <a:t>D.Lgs.</a:t>
            </a:r>
            <a:r>
              <a:rPr lang="it-IT" sz="2400" dirty="0" smtClean="0"/>
              <a:t> 65/2017) che prevede </a:t>
            </a:r>
            <a:r>
              <a:rPr lang="it-IT" sz="2400" b="1" dirty="0" smtClean="0"/>
              <a:t>l’inserimento degli asili nido in un sistema integrato di istruzione e educazione 0-6 anni</a:t>
            </a:r>
            <a:r>
              <a:rPr lang="it-IT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147050" cy="8509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800" b="1" dirty="0" smtClean="0"/>
              <a:t>Politiche del lavoro e dello sviluppo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075612" cy="5949950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/>
              <a:t>Crescita nell’area delle Politiche del lavoro e dello sviluppo, </a:t>
            </a:r>
            <a:r>
              <a:rPr lang="it-IT" sz="2000" b="1" dirty="0" smtClean="0"/>
              <a:t>da un terzo delle intese del 2014 (33%) a quasi due terzi del 2018 (63%), </a:t>
            </a:r>
            <a:r>
              <a:rPr lang="it-IT" sz="2000" dirty="0" smtClean="0"/>
              <a:t>con valori intorno al 50% nel triennio (2015-2017). </a:t>
            </a:r>
          </a:p>
          <a:p>
            <a:pPr algn="just"/>
            <a:r>
              <a:rPr lang="it-IT" sz="2000" dirty="0" smtClean="0"/>
              <a:t>Sebbene i comuni non abbiano specifiche competenze per le politiche di sviluppo, si rileva comunque un impegno a servirsi degli </a:t>
            </a:r>
            <a:r>
              <a:rPr lang="it-IT" sz="2000" b="1" dirty="0" smtClean="0"/>
              <a:t>strumenti a disposizione ai fini di una crescita del proprio territorio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b="1" dirty="0" smtClean="0"/>
              <a:t>Gli incentivi tariffari e fiscali principale strumento</a:t>
            </a:r>
            <a:r>
              <a:rPr lang="it-IT" sz="2000" dirty="0" smtClean="0"/>
              <a:t>, in alcuni accordi, seppur ancora pochi, sono inclusi </a:t>
            </a:r>
            <a:r>
              <a:rPr lang="it-IT" sz="2000" b="1" dirty="0" smtClean="0"/>
              <a:t>interventi specificatamente orientati verso lo sviluppo del territori </a:t>
            </a:r>
            <a:r>
              <a:rPr lang="it-IT" sz="2000" dirty="0" smtClean="0"/>
              <a:t>con la valorizzazione delle risorse locali agricoltura, agriturismo, patrimonio turistico, attività lapidee, geotermia.</a:t>
            </a:r>
          </a:p>
          <a:p>
            <a:pPr algn="just"/>
            <a:r>
              <a:rPr lang="it-IT" sz="2000" dirty="0" smtClean="0"/>
              <a:t>In alcuni territori, continua la </a:t>
            </a:r>
            <a:r>
              <a:rPr lang="it-IT" sz="2000" b="1" dirty="0" smtClean="0"/>
              <a:t>creazione di specifici fondi anticrisi </a:t>
            </a:r>
            <a:r>
              <a:rPr lang="it-IT" sz="2000" dirty="0" smtClean="0"/>
              <a:t>volti al sostegno al </a:t>
            </a:r>
            <a:r>
              <a:rPr lang="it-IT" sz="2000" smtClean="0"/>
              <a:t>reddito di soggetti </a:t>
            </a:r>
            <a:r>
              <a:rPr lang="it-IT" sz="2000" dirty="0" smtClean="0"/>
              <a:t>interessati da crisi aziendali, mentre, in altri, questa categoria è inserita nella </a:t>
            </a:r>
            <a:r>
              <a:rPr lang="it-IT" sz="2000" b="1" dirty="0" smtClean="0"/>
              <a:t>più ampia platea delle persone beneficiarie dei provvedimenti anti-povertà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In alcuni casi, sono </a:t>
            </a:r>
            <a:r>
              <a:rPr lang="it-IT" sz="2000" b="1" dirty="0" smtClean="0"/>
              <a:t>abbinate azioni per l’inserimento lavorativo</a:t>
            </a:r>
            <a:r>
              <a:rPr lang="it-IT" sz="2000" dirty="0" smtClean="0"/>
              <a:t>, che riguardano generalmente </a:t>
            </a:r>
            <a:r>
              <a:rPr lang="it-IT" sz="2000" b="1" dirty="0" smtClean="0"/>
              <a:t>lavori socialmente utili</a:t>
            </a:r>
            <a:r>
              <a:rPr lang="it-IT" sz="2000" dirty="0" smtClean="0"/>
              <a:t>, anche all’interno di misure relative al </a:t>
            </a:r>
            <a:r>
              <a:rPr lang="it-IT" sz="2000" b="1" dirty="0" smtClean="0"/>
              <a:t>baratto amministrativo </a:t>
            </a:r>
            <a:r>
              <a:rPr lang="it-IT" sz="2000" dirty="0" smtClean="0"/>
              <a:t>oppure al </a:t>
            </a:r>
            <a:r>
              <a:rPr lang="it-IT" sz="2000" b="1" dirty="0" smtClean="0"/>
              <a:t>REI</a:t>
            </a:r>
            <a:r>
              <a:rPr lang="it-IT" sz="20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Aree di complemento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600" b="1" dirty="0" smtClean="0"/>
              <a:t>Come rilevato per il 2017, aumento</a:t>
            </a:r>
            <a:r>
              <a:rPr lang="it-IT" sz="2600" dirty="0" smtClean="0"/>
              <a:t> della trattazione delle </a:t>
            </a:r>
            <a:r>
              <a:rPr lang="it-IT" sz="2600" b="1" dirty="0" smtClean="0"/>
              <a:t>aree</a:t>
            </a:r>
            <a:r>
              <a:rPr lang="it-IT" sz="2600" dirty="0" smtClean="0"/>
              <a:t> che riguardano </a:t>
            </a:r>
            <a:r>
              <a:rPr lang="it-IT" sz="2600" b="1" dirty="0" smtClean="0"/>
              <a:t>aspetti di complemento alla soddisfazione delle esigenze di base </a:t>
            </a:r>
            <a:r>
              <a:rPr lang="it-IT" sz="2600" dirty="0" smtClean="0"/>
              <a:t>come: le </a:t>
            </a:r>
            <a:r>
              <a:rPr lang="it-IT" sz="2600" b="1" dirty="0" smtClean="0"/>
              <a:t>politiche culturali</a:t>
            </a:r>
            <a:r>
              <a:rPr lang="it-IT" sz="2600" dirty="0" smtClean="0"/>
              <a:t>, </a:t>
            </a:r>
            <a:r>
              <a:rPr lang="it-IT" sz="2600" b="1" dirty="0" smtClean="0"/>
              <a:t>di socializzazione di sicurezza </a:t>
            </a:r>
            <a:r>
              <a:rPr lang="it-IT" sz="2600" dirty="0" smtClean="0"/>
              <a:t>(</a:t>
            </a:r>
            <a:r>
              <a:rPr lang="it-IT" sz="2600" b="1" dirty="0" smtClean="0"/>
              <a:t>40%</a:t>
            </a:r>
            <a:r>
              <a:rPr lang="it-IT" sz="2600" dirty="0" smtClean="0"/>
              <a:t>); le azioni di </a:t>
            </a:r>
            <a:r>
              <a:rPr lang="it-IT" sz="2600" b="1" dirty="0" smtClean="0"/>
              <a:t>contrasto delle discriminazioni e  pari opportunità </a:t>
            </a:r>
            <a:r>
              <a:rPr lang="it-IT" sz="2600" dirty="0" smtClean="0"/>
              <a:t>(</a:t>
            </a:r>
            <a:r>
              <a:rPr lang="it-IT" sz="2600" b="1" dirty="0" smtClean="0"/>
              <a:t>38%</a:t>
            </a:r>
            <a:r>
              <a:rPr lang="it-IT" sz="2600" dirty="0" smtClean="0"/>
              <a:t>). </a:t>
            </a:r>
          </a:p>
          <a:p>
            <a:pPr algn="just"/>
            <a:r>
              <a:rPr lang="it-IT" sz="2600" b="1" dirty="0" smtClean="0"/>
              <a:t>Politiche culturali: </a:t>
            </a:r>
            <a:r>
              <a:rPr lang="it-IT" sz="2600" dirty="0" smtClean="0"/>
              <a:t>oltre alle consuete attività di socializzazione rivolte prevalentemente agli anziani, </a:t>
            </a:r>
            <a:r>
              <a:rPr lang="it-IT" sz="2600" b="1" dirty="0" smtClean="0"/>
              <a:t>valorizzazione delle biblioteche</a:t>
            </a:r>
            <a:r>
              <a:rPr lang="it-IT" sz="2600" dirty="0" smtClean="0"/>
              <a:t>. </a:t>
            </a:r>
            <a:r>
              <a:rPr lang="it-IT" sz="2600" b="1" dirty="0" smtClean="0"/>
              <a:t>Sicurezza: </a:t>
            </a:r>
            <a:r>
              <a:rPr lang="it-IT" sz="2600" dirty="0" smtClean="0"/>
              <a:t>provvedimenti volti al </a:t>
            </a:r>
            <a:r>
              <a:rPr lang="it-IT" sz="2600" b="1" dirty="0" smtClean="0"/>
              <a:t>recupero ambientale </a:t>
            </a:r>
            <a:r>
              <a:rPr lang="it-IT" sz="2600" dirty="0" smtClean="0"/>
              <a:t>e al </a:t>
            </a:r>
            <a:r>
              <a:rPr lang="it-IT" sz="2600" b="1" dirty="0" smtClean="0"/>
              <a:t>contrasto di fenomeni illeciti</a:t>
            </a:r>
            <a:r>
              <a:rPr lang="it-IT" sz="2600" dirty="0" smtClean="0"/>
              <a:t>. </a:t>
            </a:r>
          </a:p>
          <a:p>
            <a:pPr algn="just"/>
            <a:r>
              <a:rPr lang="it-IT" sz="2600" dirty="0" smtClean="0"/>
              <a:t>Nel caso dell’area dedicata all’integrazione e alle pari opportunità, continua l’</a:t>
            </a:r>
            <a:r>
              <a:rPr lang="it-IT" sz="2600" b="1" dirty="0" smtClean="0"/>
              <a:t>attenzione al tema dell’immigrazione</a:t>
            </a:r>
            <a:r>
              <a:rPr lang="it-IT" sz="2600" dirty="0" smtClean="0"/>
              <a:t>, che assume la configurazione di </a:t>
            </a:r>
            <a:r>
              <a:rPr lang="it-IT" sz="2600" b="1" dirty="0" smtClean="0"/>
              <a:t>azioni rivolte alla prima accoglienza</a:t>
            </a:r>
            <a:r>
              <a:rPr lang="it-IT" sz="2600" dirty="0" smtClean="0"/>
              <a:t>, ma anche relative a </a:t>
            </a:r>
            <a:r>
              <a:rPr lang="it-IT" sz="2600" b="1" dirty="0" smtClean="0"/>
              <a:t>passi successivi finalizzati all’inclusione. 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Numero di documenti raccolti per anno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23528" y="1124744"/>
            <a:ext cx="8291264" cy="5544616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Partendo dall’esame della documentazione raccolta si registra </a:t>
            </a:r>
            <a:r>
              <a:rPr lang="it-IT" sz="1800" b="1" dirty="0" smtClean="0"/>
              <a:t>un’estensione della contrattazione sociale rispetto al 2017 e a quasi tutti gli altri anni a partire dal 2014</a:t>
            </a:r>
            <a:r>
              <a:rPr lang="it-IT" sz="1800" dirty="0" smtClean="0"/>
              <a:t>, considerato un anno spartiacque, dato che si sono dispiegati pienamente gli effetti della crisi sulla possibilità da parte delle amministrazioni di disporre di risorse. </a:t>
            </a:r>
            <a:endParaRPr lang="it-IT" sz="1700" dirty="0" smtClean="0"/>
          </a:p>
          <a:p>
            <a:pPr algn="just"/>
            <a:r>
              <a:rPr lang="it-IT" sz="1800" dirty="0" smtClean="0"/>
              <a:t>La </a:t>
            </a:r>
            <a:r>
              <a:rPr lang="it-IT" sz="1800" b="1" dirty="0" smtClean="0"/>
              <a:t>documentazione principale </a:t>
            </a:r>
            <a:r>
              <a:rPr lang="it-IT" sz="1800" dirty="0" smtClean="0"/>
              <a:t>raccolta raggiunge </a:t>
            </a:r>
            <a:r>
              <a:rPr lang="it-IT" sz="1800" b="1" dirty="0" smtClean="0"/>
              <a:t>quasi il valore di 90</a:t>
            </a:r>
            <a:r>
              <a:rPr lang="it-IT" sz="1800" dirty="0" smtClean="0"/>
              <a:t>, il più alto dell’ultimo quinquennio, composto da </a:t>
            </a:r>
            <a:r>
              <a:rPr lang="it-IT" sz="1800" b="1" dirty="0" smtClean="0"/>
              <a:t>78 accordi </a:t>
            </a:r>
            <a:r>
              <a:rPr lang="it-IT" sz="1800" dirty="0" smtClean="0"/>
              <a:t>e da </a:t>
            </a:r>
            <a:r>
              <a:rPr lang="it-IT" sz="1800" b="1" dirty="0" smtClean="0"/>
              <a:t>11</a:t>
            </a:r>
            <a:r>
              <a:rPr lang="it-IT" sz="1800" dirty="0" smtClean="0"/>
              <a:t> piattaforme, delle quali </a:t>
            </a:r>
            <a:r>
              <a:rPr lang="it-IT" sz="1800" b="1" dirty="0" smtClean="0"/>
              <a:t>nove redatte nel 2018 </a:t>
            </a:r>
            <a:r>
              <a:rPr lang="it-IT" sz="1800" dirty="0" smtClean="0"/>
              <a:t>e </a:t>
            </a:r>
            <a:r>
              <a:rPr lang="it-IT" sz="1800" b="1" dirty="0" smtClean="0"/>
              <a:t>due di livello regionale su tematiche socio-sanitarie</a:t>
            </a:r>
            <a:r>
              <a:rPr lang="it-IT" sz="1800" dirty="0" smtClean="0"/>
              <a:t>. presentate in anni precedenti, </a:t>
            </a:r>
            <a:r>
              <a:rPr lang="it-IT" sz="1800" b="1" dirty="0" smtClean="0"/>
              <a:t>con valenza anche per il 2018 per la loro caratteristica di mandato</a:t>
            </a:r>
            <a:r>
              <a:rPr lang="it-IT" sz="1800" dirty="0" smtClean="0"/>
              <a:t>. </a:t>
            </a:r>
            <a:endParaRPr lang="it-IT" sz="1700" b="1" dirty="0" smtClean="0"/>
          </a:p>
          <a:p>
            <a:pPr algn="just"/>
            <a:r>
              <a:rPr lang="it-IT" sz="1800" b="1" dirty="0" smtClean="0"/>
              <a:t>Sei piattaforme </a:t>
            </a:r>
            <a:r>
              <a:rPr lang="it-IT" sz="1800" dirty="0" smtClean="0"/>
              <a:t>sono della </a:t>
            </a:r>
            <a:r>
              <a:rPr lang="it-IT" sz="1800" b="1" dirty="0" smtClean="0"/>
              <a:t>tipologia provinciale</a:t>
            </a:r>
            <a:r>
              <a:rPr lang="it-IT" sz="1800" dirty="0" smtClean="0"/>
              <a:t>, e che, quindi, </a:t>
            </a:r>
            <a:r>
              <a:rPr lang="it-IT" sz="1800" b="1" dirty="0" smtClean="0"/>
              <a:t>in più della metà delle provincie toscane, le delegazioni territoriali hanno definito delle linee-guida </a:t>
            </a:r>
            <a:r>
              <a:rPr lang="it-IT" sz="1800" dirty="0" smtClean="0"/>
              <a:t>che servono da indirizzo per la negoziazione sociale con le amministrazioni comunali</a:t>
            </a:r>
            <a:r>
              <a:rPr lang="it-IT" sz="1700" dirty="0" smtClean="0"/>
              <a:t>. </a:t>
            </a:r>
          </a:p>
          <a:p>
            <a:pPr algn="just"/>
            <a:r>
              <a:rPr lang="it-IT" sz="1800" b="1" dirty="0" smtClean="0"/>
              <a:t>Il materiale di supporto </a:t>
            </a:r>
            <a:r>
              <a:rPr lang="it-IT" sz="1800" dirty="0" smtClean="0"/>
              <a:t>si attesta sul </a:t>
            </a:r>
            <a:r>
              <a:rPr lang="it-IT" sz="1800" b="1" dirty="0" smtClean="0"/>
              <a:t>valore di 52 documenti (53 nel 2017</a:t>
            </a:r>
            <a:r>
              <a:rPr lang="it-IT" sz="1800" dirty="0" smtClean="0"/>
              <a:t>), indicando la continuità della </a:t>
            </a:r>
            <a:r>
              <a:rPr lang="it-IT" sz="1800" b="1" dirty="0" smtClean="0"/>
              <a:t>consapevolezza da parte delle delegazioni locali dell’importanza di divulgare le modalità e le eventuali criticità del processo negoziale</a:t>
            </a:r>
            <a:r>
              <a:rPr lang="it-IT" sz="1800" dirty="0" smtClean="0"/>
              <a:t>, nonché di diffondere </a:t>
            </a:r>
            <a:r>
              <a:rPr lang="it-IT" sz="1800" b="1" dirty="0" smtClean="0"/>
              <a:t>iniziative al di fuori </a:t>
            </a:r>
            <a:r>
              <a:rPr lang="it-IT" sz="1800" dirty="0" smtClean="0"/>
              <a:t>del consueto percorso di trattativa e </a:t>
            </a:r>
            <a:r>
              <a:rPr lang="it-IT" sz="1800" b="1" dirty="0" smtClean="0"/>
              <a:t>intesa a livello comunale</a:t>
            </a:r>
            <a:r>
              <a:rPr lang="it-IT" sz="1800" dirty="0" smtClean="0"/>
              <a:t>.</a:t>
            </a:r>
            <a:endParaRPr lang="it-IT" sz="1700" dirty="0" smtClean="0"/>
          </a:p>
          <a:p>
            <a:endParaRPr lang="it-IT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8487" cy="850900"/>
          </a:xfrm>
        </p:spPr>
        <p:txBody>
          <a:bodyPr>
            <a:normAutofit fontScale="90000"/>
          </a:bodyPr>
          <a:lstStyle/>
          <a:p>
            <a:r>
              <a:rPr lang="it-IT" sz="2800" b="1" smtClean="0">
                <a:solidFill>
                  <a:schemeClr val="tx1"/>
                </a:solidFill>
              </a:rPr>
              <a:t>Il livello dell’accordo</a:t>
            </a:r>
            <a:br>
              <a:rPr lang="it-IT" sz="2800" b="1" smtClean="0">
                <a:solidFill>
                  <a:schemeClr val="tx1"/>
                </a:solidFill>
              </a:rPr>
            </a:br>
            <a:r>
              <a:rPr lang="it-IT" sz="2800" b="1" smtClean="0">
                <a:solidFill>
                  <a:schemeClr val="tx1"/>
                </a:solidFill>
              </a:rPr>
              <a:t>% sul totale di ciascun anno</a:t>
            </a:r>
          </a:p>
        </p:txBody>
      </p:sp>
      <p:sp>
        <p:nvSpPr>
          <p:cNvPr id="10243" name="Segnaposto contenuto 8"/>
          <p:cNvSpPr>
            <a:spLocks noGrp="1"/>
          </p:cNvSpPr>
          <p:nvPr>
            <p:ph sz="half" idx="2"/>
          </p:nvPr>
        </p:nvSpPr>
        <p:spPr>
          <a:xfrm>
            <a:off x="179512" y="4221088"/>
            <a:ext cx="8436172" cy="2376264"/>
          </a:xfrm>
        </p:spPr>
        <p:txBody>
          <a:bodyPr>
            <a:normAutofit lnSpcReduction="10000"/>
          </a:bodyPr>
          <a:lstStyle/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Più del </a:t>
            </a:r>
            <a:r>
              <a:rPr lang="it-IT" sz="1800" b="1" dirty="0" smtClean="0"/>
              <a:t>90%</a:t>
            </a:r>
            <a:r>
              <a:rPr lang="it-IT" sz="1800" dirty="0" smtClean="0"/>
              <a:t> è costituito da </a:t>
            </a:r>
            <a:r>
              <a:rPr lang="it-IT" sz="1800" b="1" dirty="0" smtClean="0"/>
              <a:t>intese di livello comunale </a:t>
            </a:r>
            <a:r>
              <a:rPr lang="it-IT" sz="1800" dirty="0" smtClean="0"/>
              <a:t>(</a:t>
            </a:r>
            <a:r>
              <a:rPr lang="it-IT" sz="1800" b="1" dirty="0" smtClean="0"/>
              <a:t>71</a:t>
            </a:r>
            <a:r>
              <a:rPr lang="it-IT" sz="1800" dirty="0" smtClean="0"/>
              <a:t> </a:t>
            </a:r>
            <a:r>
              <a:rPr lang="it-IT" sz="1800" b="1" dirty="0" smtClean="0"/>
              <a:t>in valori assoluti</a:t>
            </a:r>
            <a:r>
              <a:rPr lang="it-IT" sz="1800" dirty="0" smtClean="0"/>
              <a:t>), seguito da un </a:t>
            </a:r>
            <a:r>
              <a:rPr lang="it-IT" sz="1800" b="1" dirty="0" smtClean="0"/>
              <a:t>5% di intese a livello di AUSL/</a:t>
            </a:r>
            <a:r>
              <a:rPr lang="it-IT" sz="1800" b="1" dirty="0" err="1" smtClean="0"/>
              <a:t>SdS</a:t>
            </a:r>
            <a:r>
              <a:rPr lang="it-IT" sz="1800" b="1" dirty="0" smtClean="0"/>
              <a:t> </a:t>
            </a:r>
            <a:r>
              <a:rPr lang="it-IT" sz="1800" dirty="0" smtClean="0"/>
              <a:t>(</a:t>
            </a:r>
            <a:r>
              <a:rPr lang="it-IT" sz="1800" b="1" dirty="0" smtClean="0"/>
              <a:t>4</a:t>
            </a:r>
            <a:r>
              <a:rPr lang="it-IT" sz="1800" dirty="0" smtClean="0"/>
              <a:t> </a:t>
            </a:r>
            <a:r>
              <a:rPr lang="it-IT" sz="1800" b="1" dirty="0" smtClean="0"/>
              <a:t>in valori assoluti</a:t>
            </a:r>
            <a:r>
              <a:rPr lang="it-IT" sz="1800" dirty="0" smtClean="0"/>
              <a:t>), la quota più alta dell’ultimo quinquennio.</a:t>
            </a:r>
          </a:p>
          <a:p>
            <a:pPr algn="just"/>
            <a:r>
              <a:rPr lang="it-IT" sz="1800" b="1" dirty="0" smtClean="0"/>
              <a:t>Intesa</a:t>
            </a:r>
            <a:r>
              <a:rPr lang="it-IT" sz="1800" dirty="0" smtClean="0"/>
              <a:t> </a:t>
            </a:r>
            <a:r>
              <a:rPr lang="it-IT" sz="1800" b="1" dirty="0" smtClean="0"/>
              <a:t>siglata da CGIL, CISL, UIL regionali con l’ANCI Toscana </a:t>
            </a:r>
            <a:r>
              <a:rPr lang="it-IT" sz="1800" dirty="0" smtClean="0"/>
              <a:t>sui bilanci di previsione 2018, che fornisce delle linee di indirizzo sulle tematiche della negoziazione sociale.</a:t>
            </a:r>
          </a:p>
          <a:p>
            <a:pPr algn="just"/>
            <a:r>
              <a:rPr lang="it-IT" sz="1800" dirty="0" smtClean="0"/>
              <a:t>Di </a:t>
            </a:r>
            <a:r>
              <a:rPr lang="it-IT" sz="1800" b="1" dirty="0" smtClean="0"/>
              <a:t>livello provinciale l’accordo con la Città metropolitana di Firenze in tema di appalti </a:t>
            </a:r>
            <a:r>
              <a:rPr lang="it-IT" sz="1800" dirty="0" smtClean="0"/>
              <a:t>nella cornice del relativo nuovo codice (DLgs 50/2016).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1124744"/>
            <a:ext cx="7848872" cy="318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400" b="1" dirty="0" smtClean="0">
                <a:solidFill>
                  <a:schemeClr val="tx1"/>
                </a:solidFill>
              </a:rPr>
              <a:t>La contrattazione sociale territoriale in Toscana: propensione contrattuale per comuni e per popolazione 2009-2018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944221" cy="477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dirty="0" smtClean="0">
                <a:solidFill>
                  <a:schemeClr val="tx1"/>
                </a:solidFill>
              </a:rPr>
              <a:t>La contrattazione sociale territoriale in Toscana: propensione contrattuale per comuni e per popolazione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dirty="0" smtClean="0"/>
              <a:t>Le amministrazioni comunali che hanno stipulato accordi relativi ai bilanci 2018 corrispondono a </a:t>
            </a:r>
            <a:r>
              <a:rPr lang="it-IT" sz="2400" b="1" dirty="0" smtClean="0"/>
              <a:t>poco più di quarto dei comuni della Toscana (26%)</a:t>
            </a:r>
            <a:r>
              <a:rPr lang="it-IT" sz="2400" dirty="0" smtClean="0"/>
              <a:t>, percentuale simile a quella del 2017 (25%), con </a:t>
            </a:r>
            <a:r>
              <a:rPr lang="it-IT" sz="2400" b="1" dirty="0" smtClean="0"/>
              <a:t>livelli crescenti rispetto al 2016 (22%)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</a:t>
            </a:r>
            <a:r>
              <a:rPr lang="it-IT" sz="2400" b="1" dirty="0" smtClean="0"/>
              <a:t>A parte il 2015, si tratta della percentuale maggiore dell’ultimo quinquennio (2014-2018</a:t>
            </a:r>
            <a:r>
              <a:rPr lang="it-IT" sz="2400" dirty="0" smtClean="0"/>
              <a:t>), anche se, nel quinquennio precedente, le percentuali di copertura erano più elevate. </a:t>
            </a:r>
          </a:p>
          <a:p>
            <a:pPr algn="just"/>
            <a:r>
              <a:rPr lang="it-IT" sz="2400" dirty="0" smtClean="0"/>
              <a:t>Se la percentuale di comuni coperti da contrattazione sociale nel 2018 è simile a quella del 2017, </a:t>
            </a:r>
            <a:r>
              <a:rPr lang="it-IT" sz="2400" b="1" dirty="0" smtClean="0"/>
              <a:t>la quota di popolazione coperta è minore attestandosi al 28% rispetto al 33% relativo al 2017</a:t>
            </a:r>
            <a:r>
              <a:rPr lang="it-IT" sz="2400" dirty="0" smtClean="0"/>
              <a:t>. Ciò è dovuto a una </a:t>
            </a:r>
            <a:r>
              <a:rPr lang="it-IT" sz="2400" b="1" dirty="0" smtClean="0"/>
              <a:t>minore incidenza dei comuni medio-grandi e grandi</a:t>
            </a:r>
            <a:r>
              <a:rPr lang="it-IT" sz="2400" dirty="0" smtClean="0"/>
              <a:t>, che naturalmente comporta una </a:t>
            </a:r>
            <a:r>
              <a:rPr lang="it-IT" sz="2400" b="1" dirty="0" smtClean="0"/>
              <a:t>ricaduta in negativo a parità di numero di comuni coinvolti.</a:t>
            </a:r>
          </a:p>
          <a:p>
            <a:pPr algn="just"/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1"/>
                </a:solidFill>
              </a:rPr>
              <a:t>Numero dei comuni coperti da contrattazione sociale per provincia 2009-2018</a:t>
            </a:r>
          </a:p>
        </p:txBody>
      </p:sp>
      <p:sp>
        <p:nvSpPr>
          <p:cNvPr id="175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/>
          </a:p>
        </p:txBody>
      </p:sp>
      <p:sp>
        <p:nvSpPr>
          <p:cNvPr id="17518" name="Rettangolo 5"/>
          <p:cNvSpPr>
            <a:spLocks noChangeArrowheads="1"/>
          </p:cNvSpPr>
          <p:nvPr/>
        </p:nvSpPr>
        <p:spPr bwMode="auto">
          <a:xfrm>
            <a:off x="539552" y="4725144"/>
            <a:ext cx="8208912" cy="188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it-IT" sz="1600" dirty="0" smtClean="0"/>
              <a:t>Le province in cui si concentra la </a:t>
            </a:r>
            <a:r>
              <a:rPr lang="it-IT" sz="1600" b="1" dirty="0" smtClean="0"/>
              <a:t>maggioranza degli accordi </a:t>
            </a:r>
            <a:r>
              <a:rPr lang="it-IT" sz="1600" dirty="0" smtClean="0"/>
              <a:t>rimangono quelle di </a:t>
            </a:r>
            <a:r>
              <a:rPr lang="it-IT" sz="1600" b="1" dirty="0" smtClean="0"/>
              <a:t>Siena</a:t>
            </a:r>
            <a:r>
              <a:rPr lang="it-IT" sz="1600" dirty="0" smtClean="0"/>
              <a:t> (crescita dai 17 del biennio 2016-2017 ai 22 del 2018)  </a:t>
            </a:r>
            <a:r>
              <a:rPr lang="it-IT" sz="1600" b="1" dirty="0" smtClean="0"/>
              <a:t>Pisa</a:t>
            </a:r>
            <a:r>
              <a:rPr lang="it-IT" sz="1600" dirty="0" smtClean="0"/>
              <a:t> (stabile, anche se crescita degli accordi) e </a:t>
            </a:r>
            <a:r>
              <a:rPr lang="it-IT" sz="1600" b="1" dirty="0" smtClean="0"/>
              <a:t>Lucca</a:t>
            </a:r>
            <a:r>
              <a:rPr lang="it-IT" sz="1600" dirty="0" smtClean="0"/>
              <a:t> (diminuzione pur rimanendo il terzo territorio per ordine di importanza).</a:t>
            </a:r>
          </a:p>
          <a:p>
            <a:pPr algn="just">
              <a:buFont typeface="Arial" charset="0"/>
              <a:buChar char="•"/>
            </a:pPr>
            <a:r>
              <a:rPr lang="it-IT" sz="1600" b="1" dirty="0" smtClean="0"/>
              <a:t>Stabilità</a:t>
            </a:r>
            <a:r>
              <a:rPr lang="it-IT" sz="1600" dirty="0" smtClean="0"/>
              <a:t> nelle provincia di </a:t>
            </a:r>
            <a:r>
              <a:rPr lang="it-IT" sz="1600" b="1" dirty="0" smtClean="0"/>
              <a:t>Livorno</a:t>
            </a:r>
            <a:r>
              <a:rPr lang="it-IT" sz="1600" dirty="0" smtClean="0"/>
              <a:t> (dal 2015 intorno a 5 i comuni coinvolti) e in quella di </a:t>
            </a:r>
            <a:r>
              <a:rPr lang="it-IT" sz="1600" b="1" dirty="0" smtClean="0"/>
              <a:t>Pistoia</a:t>
            </a:r>
            <a:r>
              <a:rPr lang="it-IT" sz="1600" dirty="0" smtClean="0"/>
              <a:t>, con mantenimento della crescita avvenuta nel 2017.</a:t>
            </a:r>
          </a:p>
          <a:p>
            <a:pPr algn="just">
              <a:buFont typeface="Arial" charset="0"/>
              <a:buChar char="•"/>
            </a:pPr>
            <a:r>
              <a:rPr lang="it-IT" sz="1600" b="1" dirty="0" smtClean="0"/>
              <a:t>Ripresa</a:t>
            </a:r>
            <a:r>
              <a:rPr lang="it-IT" sz="1600" dirty="0" smtClean="0"/>
              <a:t> dell’attività di </a:t>
            </a:r>
            <a:r>
              <a:rPr lang="it-IT" sz="1600" b="1" dirty="0" smtClean="0"/>
              <a:t>contrattazione sociale </a:t>
            </a:r>
            <a:r>
              <a:rPr lang="it-IT" sz="1600" dirty="0" smtClean="0"/>
              <a:t>nella provincia di </a:t>
            </a:r>
            <a:r>
              <a:rPr lang="it-IT" sz="1600" b="1" dirty="0" smtClean="0"/>
              <a:t>Grosseto</a:t>
            </a:r>
            <a:r>
              <a:rPr lang="it-IT" sz="1600" dirty="0" smtClean="0"/>
              <a:t> con la stipula di cinque intese tra accordi e verbali di incontro assimilabili ad accordi. </a:t>
            </a:r>
            <a:endParaRPr lang="it-IT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8604448" cy="298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7" name="Titolo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Numero e percentuale di comuni coperti da contrattazione sociale</a:t>
            </a:r>
          </a:p>
        </p:txBody>
      </p:sp>
      <p:sp>
        <p:nvSpPr>
          <p:cNvPr id="18528" name="Segnaposto testo 12"/>
          <p:cNvSpPr>
            <a:spLocks noGrp="1"/>
          </p:cNvSpPr>
          <p:nvPr>
            <p:ph type="body" sz="half" idx="2"/>
          </p:nvPr>
        </p:nvSpPr>
        <p:spPr>
          <a:xfrm>
            <a:off x="611560" y="4797152"/>
            <a:ext cx="8075240" cy="16561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dirty="0" smtClean="0"/>
              <a:t>Analisi in termini percentuali, l’estensione della contrattazione sociale nelle singole province rimane piuttosto disomogenea: copertura maggiore della media nella provincia  di Siena, dove ammonta ad oltre il 60% del totale (63%), seguita da Pisa (43%), Pistoia (35%) e Lucca (33%). </a:t>
            </a:r>
          </a:p>
          <a:p>
            <a:pPr algn="just"/>
            <a:r>
              <a:rPr lang="it-IT" sz="1800" dirty="0" smtClean="0"/>
              <a:t>La provincia di Livorno in linea con la media regionale (26%), ancora modesta la copertura in quella di Grosseto pur con la ripresa della contrattazione sociale (18%). </a:t>
            </a:r>
            <a:endParaRPr lang="it-IT" sz="1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6180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457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6405962" cy="387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/>
          </a:p>
        </p:txBody>
      </p:sp>
      <p:sp>
        <p:nvSpPr>
          <p:cNvPr id="20589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smtClean="0">
                <a:solidFill>
                  <a:schemeClr val="tx1"/>
                </a:solidFill>
              </a:rPr>
              <a:t>Percentuale di popolazione coperta da accordi su totale della popolazione della provincia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183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2880</Words>
  <Application>Microsoft Office PowerPoint</Application>
  <PresentationFormat>Presentazione su schermo (4:3)</PresentationFormat>
  <Paragraphs>170</Paragraphs>
  <Slides>23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 </vt:lpstr>
      <vt:lpstr>Numero di documenti raccolti per anno</vt:lpstr>
      <vt:lpstr>Numero di documenti raccolti per anno</vt:lpstr>
      <vt:lpstr>Il livello dell’accordo % sul totale di ciascun anno</vt:lpstr>
      <vt:lpstr>La contrattazione sociale territoriale in Toscana: propensione contrattuale per comuni e per popolazione 2009-2018</vt:lpstr>
      <vt:lpstr>La contrattazione sociale territoriale in Toscana: propensione contrattuale per comuni e per popolazione</vt:lpstr>
      <vt:lpstr>Numero dei comuni coperti da contrattazione sociale per provincia 2009-2018</vt:lpstr>
      <vt:lpstr>Numero e percentuale di comuni coperti da contrattazione sociale</vt:lpstr>
      <vt:lpstr>Percentuale di popolazione coperta da accordi su totale della popolazione della provincia</vt:lpstr>
      <vt:lpstr>Percentuale di popolazione coperta da accordi su totale della popolazione della provincia</vt:lpstr>
      <vt:lpstr>Percentuali di comuni coperti da accordi  per classi di ampiezza demografica</vt:lpstr>
      <vt:lpstr>Percentuali di comuni coperti da accordi  per classi di ampiezza demografica</vt:lpstr>
      <vt:lpstr>Diapositiva 13</vt:lpstr>
      <vt:lpstr>Le aree tematiche oggetto di contrattazione  in Toscana nel 2018</vt:lpstr>
      <vt:lpstr>Politica dei redditi e delle entrate: tasse e tariffe</vt:lpstr>
      <vt:lpstr>Politica dei redditi e delle entrate: equità e lotta all’evasione</vt:lpstr>
      <vt:lpstr>Politiche socio-sanitarie e assistenziali</vt:lpstr>
      <vt:lpstr>Politiche socio-sanitarie e assistenziali</vt:lpstr>
      <vt:lpstr>Politiche abitative e del territorio</vt:lpstr>
      <vt:lpstr>Pubblica Amministrazione</vt:lpstr>
      <vt:lpstr>Politiche dell’infanzia, giovanili, educative e dell’istruzione </vt:lpstr>
      <vt:lpstr>Politiche del lavoro e dello sviluppo</vt:lpstr>
      <vt:lpstr>Aree di complemento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260</cp:revision>
  <dcterms:created xsi:type="dcterms:W3CDTF">2017-06-24T13:56:49Z</dcterms:created>
  <dcterms:modified xsi:type="dcterms:W3CDTF">2019-07-03T14:40:25Z</dcterms:modified>
</cp:coreProperties>
</file>